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315" r:id="rId3"/>
    <p:sldId id="316" r:id="rId4"/>
    <p:sldId id="317" r:id="rId5"/>
    <p:sldId id="366" r:id="rId6"/>
    <p:sldId id="342" r:id="rId7"/>
    <p:sldId id="327" r:id="rId8"/>
    <p:sldId id="336" r:id="rId9"/>
    <p:sldId id="329" r:id="rId10"/>
    <p:sldId id="341" r:id="rId11"/>
    <p:sldId id="337" r:id="rId12"/>
    <p:sldId id="318" r:id="rId13"/>
    <p:sldId id="333" r:id="rId14"/>
    <p:sldId id="365" r:id="rId15"/>
    <p:sldId id="380" r:id="rId16"/>
    <p:sldId id="377" r:id="rId17"/>
    <p:sldId id="362" r:id="rId18"/>
    <p:sldId id="363" r:id="rId19"/>
    <p:sldId id="383" r:id="rId20"/>
    <p:sldId id="373" r:id="rId21"/>
    <p:sldId id="381" r:id="rId22"/>
    <p:sldId id="370" r:id="rId23"/>
    <p:sldId id="372" r:id="rId24"/>
    <p:sldId id="384" r:id="rId25"/>
    <p:sldId id="382" r:id="rId26"/>
    <p:sldId id="385" r:id="rId27"/>
    <p:sldId id="386" r:id="rId28"/>
    <p:sldId id="375" r:id="rId29"/>
    <p:sldId id="367" r:id="rId30"/>
    <p:sldId id="378" r:id="rId31"/>
    <p:sldId id="338" r:id="rId32"/>
    <p:sldId id="349" r:id="rId3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99"/>
    <a:srgbClr val="CCFFCC"/>
    <a:srgbClr val="FF9933"/>
    <a:srgbClr val="FFCC99"/>
    <a:srgbClr val="73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353" autoAdjust="0"/>
  </p:normalViewPr>
  <p:slideViewPr>
    <p:cSldViewPr showGuides="1">
      <p:cViewPr>
        <p:scale>
          <a:sx n="82" d="100"/>
          <a:sy n="82" d="100"/>
        </p:scale>
        <p:origin x="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9.xml"/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1"/>
            <c:bubble3D val="0"/>
            <c:spPr>
              <a:solidFill>
                <a:srgbClr val="FF3399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Tabelle1!$A$2:$A$7</c:f>
              <c:strCache>
                <c:ptCount val="6"/>
                <c:pt idx="0">
                  <c:v>Soziales</c:v>
                </c:pt>
                <c:pt idx="1">
                  <c:v>Bildung</c:v>
                </c:pt>
                <c:pt idx="2">
                  <c:v>Wirtschaft und Infrastruktur</c:v>
                </c:pt>
                <c:pt idx="3">
                  <c:v>Sicherheit und Recht</c:v>
                </c:pt>
                <c:pt idx="4">
                  <c:v>Zinsen</c:v>
                </c:pt>
                <c:pt idx="5">
                  <c:v>Länder und Gemeinden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36</c:v>
                </c:pt>
                <c:pt idx="1">
                  <c:v>13</c:v>
                </c:pt>
                <c:pt idx="2">
                  <c:v>12</c:v>
                </c:pt>
                <c:pt idx="3">
                  <c:v>8</c:v>
                </c:pt>
                <c:pt idx="4">
                  <c:v>7</c:v>
                </c:pt>
                <c:pt idx="5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048BA-5C88-4B02-AE4E-7A1EC694144E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AT"/>
        </a:p>
      </dgm:t>
    </dgm:pt>
    <dgm:pt modelId="{C3F874CB-E2B9-4A7C-8702-D16C4AE39718}">
      <dgm:prSet phldrT="[Text]" custT="1"/>
      <dgm:spPr/>
      <dgm:t>
        <a:bodyPr/>
        <a:lstStyle/>
        <a:p>
          <a:r>
            <a:rPr lang="de-AT" sz="1600" dirty="0" smtClean="0">
              <a:latin typeface="Avenir LT Std 45 Book" pitchFamily="34" charset="0"/>
            </a:rPr>
            <a:t>Bevölkerungswachstum Wachstumszwang Verzinsungsdruck Gewinnstreben Arbeitsplatzsicherung</a:t>
          </a:r>
          <a:endParaRPr lang="de-AT" sz="1600" dirty="0">
            <a:latin typeface="Avenir LT Std 45 Book" pitchFamily="34" charset="0"/>
          </a:endParaRPr>
        </a:p>
      </dgm:t>
    </dgm:pt>
    <dgm:pt modelId="{FCE5662F-A816-4A7E-8CCE-884D2FB777F1}" type="parTrans" cxnId="{5FC14F5C-1316-4B97-9033-919A0CA9C2AA}">
      <dgm:prSet/>
      <dgm:spPr/>
      <dgm:t>
        <a:bodyPr/>
        <a:lstStyle/>
        <a:p>
          <a:endParaRPr lang="de-AT" sz="1400">
            <a:latin typeface="Avenir LT Std 45 Book" pitchFamily="34" charset="0"/>
          </a:endParaRPr>
        </a:p>
      </dgm:t>
    </dgm:pt>
    <dgm:pt modelId="{C5CB8CC5-93ED-4D64-86B8-FFCF17D55385}" type="sibTrans" cxnId="{5FC14F5C-1316-4B97-9033-919A0CA9C2AA}">
      <dgm:prSet/>
      <dgm:spPr/>
      <dgm:t>
        <a:bodyPr/>
        <a:lstStyle/>
        <a:p>
          <a:endParaRPr lang="de-AT" sz="1400">
            <a:latin typeface="Avenir LT Std 45 Book" pitchFamily="34" charset="0"/>
          </a:endParaRPr>
        </a:p>
      </dgm:t>
    </dgm:pt>
    <dgm:pt modelId="{0D56EF52-FFB6-437F-A9FF-9EB34CAC4B3B}">
      <dgm:prSet phldrT="[Text]" phldr="1"/>
      <dgm:spPr/>
      <dgm:t>
        <a:bodyPr/>
        <a:lstStyle/>
        <a:p>
          <a:endParaRPr lang="de-AT" sz="1400" dirty="0">
            <a:latin typeface="Avenir LT Std 45 Book" pitchFamily="34" charset="0"/>
          </a:endParaRPr>
        </a:p>
      </dgm:t>
    </dgm:pt>
    <dgm:pt modelId="{BACF9CEE-D4CA-466E-A093-B1AEB0844A4F}" type="parTrans" cxnId="{2D24975F-4350-459C-9494-E3FA38432720}">
      <dgm:prSet/>
      <dgm:spPr/>
      <dgm:t>
        <a:bodyPr/>
        <a:lstStyle/>
        <a:p>
          <a:endParaRPr lang="de-AT" sz="1400">
            <a:latin typeface="Avenir LT Std 45 Book" pitchFamily="34" charset="0"/>
          </a:endParaRPr>
        </a:p>
      </dgm:t>
    </dgm:pt>
    <dgm:pt modelId="{E37FDEB8-2C22-4620-822C-AC737226741C}" type="sibTrans" cxnId="{2D24975F-4350-459C-9494-E3FA38432720}">
      <dgm:prSet/>
      <dgm:spPr/>
      <dgm:t>
        <a:bodyPr/>
        <a:lstStyle/>
        <a:p>
          <a:endParaRPr lang="de-AT" sz="1400">
            <a:latin typeface="Avenir LT Std 45 Book" pitchFamily="34" charset="0"/>
          </a:endParaRPr>
        </a:p>
      </dgm:t>
    </dgm:pt>
    <dgm:pt modelId="{EBC963F8-1EE8-46AD-939A-AD4F7B69BD98}">
      <dgm:prSet phldrT="[Text]" custT="1"/>
      <dgm:spPr/>
      <dgm:t>
        <a:bodyPr/>
        <a:lstStyle/>
        <a:p>
          <a:r>
            <a:rPr lang="de-AT" sz="1600" dirty="0" smtClean="0">
              <a:latin typeface="Avenir LT Std 45 Book" pitchFamily="34" charset="0"/>
            </a:rPr>
            <a:t>Umweltverschmutzung Ressourcenvergeudung Klimaveränderung Artenverlust Entmenschlichung</a:t>
          </a:r>
          <a:endParaRPr lang="de-AT" sz="1600" dirty="0">
            <a:latin typeface="Avenir LT Std 45 Book" pitchFamily="34" charset="0"/>
          </a:endParaRPr>
        </a:p>
      </dgm:t>
    </dgm:pt>
    <dgm:pt modelId="{A1F32F56-192D-4B09-8566-D20AE515F322}" type="parTrans" cxnId="{0B68716C-504A-42CF-9695-3FE8AE4C96FD}">
      <dgm:prSet/>
      <dgm:spPr/>
      <dgm:t>
        <a:bodyPr/>
        <a:lstStyle/>
        <a:p>
          <a:endParaRPr lang="de-AT" sz="1400">
            <a:latin typeface="Avenir LT Std 45 Book" pitchFamily="34" charset="0"/>
          </a:endParaRPr>
        </a:p>
      </dgm:t>
    </dgm:pt>
    <dgm:pt modelId="{C4D1EC15-9267-4D2A-9B19-3EA8720BC24E}" type="sibTrans" cxnId="{0B68716C-504A-42CF-9695-3FE8AE4C96FD}">
      <dgm:prSet/>
      <dgm:spPr/>
      <dgm:t>
        <a:bodyPr/>
        <a:lstStyle/>
        <a:p>
          <a:endParaRPr lang="de-AT" sz="1400">
            <a:latin typeface="Avenir LT Std 45 Book" pitchFamily="34" charset="0"/>
          </a:endParaRPr>
        </a:p>
      </dgm:t>
    </dgm:pt>
    <dgm:pt modelId="{EB702340-A5D8-4A01-932D-0DD13C519776}" type="pres">
      <dgm:prSet presAssocID="{B5E048BA-5C88-4B02-AE4E-7A1EC694144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4F6ED252-E811-443F-9188-472044907039}" type="pres">
      <dgm:prSet presAssocID="{B5E048BA-5C88-4B02-AE4E-7A1EC694144E}" presName="divider" presStyleLbl="fgShp" presStyleIdx="0" presStyleCnt="1"/>
      <dgm:spPr/>
      <dgm:t>
        <a:bodyPr/>
        <a:lstStyle/>
        <a:p>
          <a:endParaRPr lang="de-AT"/>
        </a:p>
      </dgm:t>
    </dgm:pt>
    <dgm:pt modelId="{9ABAC19A-A51D-43B1-B4F3-E894E6AD407F}" type="pres">
      <dgm:prSet presAssocID="{C3F874CB-E2B9-4A7C-8702-D16C4AE39718}" presName="downArrow" presStyleLbl="node1" presStyleIdx="0" presStyleCnt="2"/>
      <dgm:spPr/>
      <dgm:t>
        <a:bodyPr/>
        <a:lstStyle/>
        <a:p>
          <a:endParaRPr lang="de-AT"/>
        </a:p>
      </dgm:t>
    </dgm:pt>
    <dgm:pt modelId="{5EC3A496-2F62-4D32-995B-74C532780398}" type="pres">
      <dgm:prSet presAssocID="{C3F874CB-E2B9-4A7C-8702-D16C4AE39718}" presName="downArrowText" presStyleLbl="revTx" presStyleIdx="0" presStyleCnt="2" custScaleX="11749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F5200B5-422F-4DB8-B648-18465FEBEA15}" type="pres">
      <dgm:prSet presAssocID="{EBC963F8-1EE8-46AD-939A-AD4F7B69BD98}" presName="upArrow" presStyleLbl="node1" presStyleIdx="1" presStyleCnt="2"/>
      <dgm:spPr/>
      <dgm:t>
        <a:bodyPr/>
        <a:lstStyle/>
        <a:p>
          <a:endParaRPr lang="de-AT"/>
        </a:p>
      </dgm:t>
    </dgm:pt>
    <dgm:pt modelId="{76FCAFF5-F82A-4458-93A0-6A3FF561B44D}" type="pres">
      <dgm:prSet presAssocID="{EBC963F8-1EE8-46AD-939A-AD4F7B69BD98}" presName="upArrowText" presStyleLbl="revTx" presStyleIdx="1" presStyleCnt="2" custScaleX="124879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5FC14F5C-1316-4B97-9033-919A0CA9C2AA}" srcId="{B5E048BA-5C88-4B02-AE4E-7A1EC694144E}" destId="{C3F874CB-E2B9-4A7C-8702-D16C4AE39718}" srcOrd="0" destOrd="0" parTransId="{FCE5662F-A816-4A7E-8CCE-884D2FB777F1}" sibTransId="{C5CB8CC5-93ED-4D64-86B8-FFCF17D55385}"/>
    <dgm:cxn modelId="{8991518B-ADE4-4FF0-AFBD-0417E19F1881}" type="presOf" srcId="{EBC963F8-1EE8-46AD-939A-AD4F7B69BD98}" destId="{76FCAFF5-F82A-4458-93A0-6A3FF561B44D}" srcOrd="0" destOrd="0" presId="urn:microsoft.com/office/officeart/2005/8/layout/arrow3"/>
    <dgm:cxn modelId="{FED2CAB2-F3BD-492A-A2B9-585E2E070FE9}" type="presOf" srcId="{B5E048BA-5C88-4B02-AE4E-7A1EC694144E}" destId="{EB702340-A5D8-4A01-932D-0DD13C519776}" srcOrd="0" destOrd="0" presId="urn:microsoft.com/office/officeart/2005/8/layout/arrow3"/>
    <dgm:cxn modelId="{0B68716C-504A-42CF-9695-3FE8AE4C96FD}" srcId="{B5E048BA-5C88-4B02-AE4E-7A1EC694144E}" destId="{EBC963F8-1EE8-46AD-939A-AD4F7B69BD98}" srcOrd="1" destOrd="0" parTransId="{A1F32F56-192D-4B09-8566-D20AE515F322}" sibTransId="{C4D1EC15-9267-4D2A-9B19-3EA8720BC24E}"/>
    <dgm:cxn modelId="{41F5FED3-EBE0-4B62-B593-2552A14565C6}" type="presOf" srcId="{C3F874CB-E2B9-4A7C-8702-D16C4AE39718}" destId="{5EC3A496-2F62-4D32-995B-74C532780398}" srcOrd="0" destOrd="0" presId="urn:microsoft.com/office/officeart/2005/8/layout/arrow3"/>
    <dgm:cxn modelId="{2D24975F-4350-459C-9494-E3FA38432720}" srcId="{B5E048BA-5C88-4B02-AE4E-7A1EC694144E}" destId="{0D56EF52-FFB6-437F-A9FF-9EB34CAC4B3B}" srcOrd="2" destOrd="0" parTransId="{BACF9CEE-D4CA-466E-A093-B1AEB0844A4F}" sibTransId="{E37FDEB8-2C22-4620-822C-AC737226741C}"/>
    <dgm:cxn modelId="{537668A0-3296-4B54-A06F-15C5A5B03F3F}" type="presParOf" srcId="{EB702340-A5D8-4A01-932D-0DD13C519776}" destId="{4F6ED252-E811-443F-9188-472044907039}" srcOrd="0" destOrd="0" presId="urn:microsoft.com/office/officeart/2005/8/layout/arrow3"/>
    <dgm:cxn modelId="{4B650659-88DF-46F2-BA3F-4801514FD109}" type="presParOf" srcId="{EB702340-A5D8-4A01-932D-0DD13C519776}" destId="{9ABAC19A-A51D-43B1-B4F3-E894E6AD407F}" srcOrd="1" destOrd="0" presId="urn:microsoft.com/office/officeart/2005/8/layout/arrow3"/>
    <dgm:cxn modelId="{EC883AF7-A93B-4571-890D-C470A00852E8}" type="presParOf" srcId="{EB702340-A5D8-4A01-932D-0DD13C519776}" destId="{5EC3A496-2F62-4D32-995B-74C532780398}" srcOrd="2" destOrd="0" presId="urn:microsoft.com/office/officeart/2005/8/layout/arrow3"/>
    <dgm:cxn modelId="{BC72B17B-9AEA-4571-A628-F679F56E1146}" type="presParOf" srcId="{EB702340-A5D8-4A01-932D-0DD13C519776}" destId="{FF5200B5-422F-4DB8-B648-18465FEBEA15}" srcOrd="3" destOrd="0" presId="urn:microsoft.com/office/officeart/2005/8/layout/arrow3"/>
    <dgm:cxn modelId="{86FE7552-E1BC-4303-BD09-9856AE00ABA2}" type="presParOf" srcId="{EB702340-A5D8-4A01-932D-0DD13C519776}" destId="{76FCAFF5-F82A-4458-93A0-6A3FF561B44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ED252-E811-443F-9188-472044907039}">
      <dsp:nvSpPr>
        <dsp:cNvPr id="0" name=""/>
        <dsp:cNvSpPr/>
      </dsp:nvSpPr>
      <dsp:spPr>
        <a:xfrm rot="21300000">
          <a:off x="23202" y="1601741"/>
          <a:ext cx="7514435" cy="860516"/>
        </a:xfrm>
        <a:prstGeom prst="mathMin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AC19A-A51D-43B1-B4F3-E894E6AD407F}">
      <dsp:nvSpPr>
        <dsp:cNvPr id="0" name=""/>
        <dsp:cNvSpPr/>
      </dsp:nvSpPr>
      <dsp:spPr>
        <a:xfrm>
          <a:off x="907300" y="203200"/>
          <a:ext cx="2268252" cy="1625600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3A496-2F62-4D32-995B-74C532780398}">
      <dsp:nvSpPr>
        <dsp:cNvPr id="0" name=""/>
        <dsp:cNvSpPr/>
      </dsp:nvSpPr>
      <dsp:spPr>
        <a:xfrm>
          <a:off x="3795577" y="0"/>
          <a:ext cx="2842803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>
              <a:latin typeface="Avenir LT Std 45 Book" pitchFamily="34" charset="0"/>
            </a:rPr>
            <a:t>Bevölkerungswachstum Wachstumszwang Verzinsungsdruck Gewinnstreben Arbeitsplatzsicherung</a:t>
          </a:r>
          <a:endParaRPr lang="de-AT" sz="1600" kern="1200" dirty="0">
            <a:latin typeface="Avenir LT Std 45 Book" pitchFamily="34" charset="0"/>
          </a:endParaRPr>
        </a:p>
      </dsp:txBody>
      <dsp:txXfrm>
        <a:off x="3795577" y="0"/>
        <a:ext cx="2842803" cy="1706880"/>
      </dsp:txXfrm>
    </dsp:sp>
    <dsp:sp modelId="{FF5200B5-422F-4DB8-B648-18465FEBEA15}">
      <dsp:nvSpPr>
        <dsp:cNvPr id="0" name=""/>
        <dsp:cNvSpPr/>
      </dsp:nvSpPr>
      <dsp:spPr>
        <a:xfrm>
          <a:off x="4385287" y="2235200"/>
          <a:ext cx="2268252" cy="1625600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CAFF5-F82A-4458-93A0-6A3FF561B44D}">
      <dsp:nvSpPr>
        <dsp:cNvPr id="0" name=""/>
        <dsp:cNvSpPr/>
      </dsp:nvSpPr>
      <dsp:spPr>
        <a:xfrm>
          <a:off x="833156" y="2357120"/>
          <a:ext cx="3021408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>
              <a:latin typeface="Avenir LT Std 45 Book" pitchFamily="34" charset="0"/>
            </a:rPr>
            <a:t>Umweltverschmutzung Ressourcenvergeudung Klimaveränderung Artenverlust Entmenschlichung</a:t>
          </a:r>
          <a:endParaRPr lang="de-AT" sz="1600" kern="1200" dirty="0">
            <a:latin typeface="Avenir LT Std 45 Book" pitchFamily="34" charset="0"/>
          </a:endParaRPr>
        </a:p>
      </dsp:txBody>
      <dsp:txXfrm>
        <a:off x="833156" y="2357120"/>
        <a:ext cx="3021408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A9DCD-473A-433C-8219-51F124330E9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05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CE07FB0-942D-4EA4-A833-BDE46476F6F2}" type="datetimeFigureOut">
              <a:rPr lang="de-DE" smtClean="0"/>
              <a:pPr/>
              <a:t>12.04.2013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6966A39-824B-4400-9CE1-1B1DD75681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52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08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46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488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v-MV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EE8E4-9D1F-4746-8E13-DB3A46AECC7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447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v-MV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721B0-4746-40D6-85D5-AF8D7900263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725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v-MV" dirty="0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52FFA-7774-4BDD-B5B0-D149F07FAD1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1738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915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F2A9F-7EF0-488F-8D2B-1975D90E650F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343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157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375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06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F2A9F-7EF0-488F-8D2B-1975D90E650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990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113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01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762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600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917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694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567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063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361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855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C2D54C-6FA5-4954-B737-61584F0F86E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2800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883E3-09A7-4C1F-B140-848AB030180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74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v-MV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5F9291-06BE-4A72-B83A-78437FE617D9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199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97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v-MV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Copyright MINAS GmbH.; Nachdruck und Verwendung nur mit Genehmigung 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98988-5971-453B-B3C1-556C5111272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7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v-MV" smtClean="0">
              <a:latin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Copyright MINAS GmbH.; Nachdruck und Verwendung nur mit Genehmigung 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6CAE34-D005-4FA2-AC01-987F8F2F16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80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6A39-824B-4400-9CE1-1B1DD756815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14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1E7E7-0141-487B-8C6C-5A67B97D7BAA}" type="slidenum">
              <a:rPr lang="de-CH" smtClean="0">
                <a:cs typeface="Times New Roman" pitchFamily="18" charset="0"/>
              </a:rPr>
              <a:pPr/>
              <a:t>7</a:t>
            </a:fld>
            <a:endParaRPr lang="de-CH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51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D7842-AA66-4CDC-BC70-8C9F18CE6F18}" type="slidenum">
              <a:rPr lang="de-DE" smtClean="0">
                <a:cs typeface="Times New Roman" pitchFamily="18" charset="0"/>
              </a:rPr>
              <a:pPr/>
              <a:t>8</a:t>
            </a:fld>
            <a:endParaRPr lang="de-DE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4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F2A9F-7EF0-488F-8D2B-1975D90E650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70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gi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1588" y="2971800"/>
          <a:ext cx="914241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Image" r:id="rId3" imgW="9142857" imgH="3885714" progId="">
                  <p:embed/>
                </p:oleObj>
              </mc:Choice>
              <mc:Fallback>
                <p:oleObj name="Image" r:id="rId3" imgW="9142857" imgH="3885714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971800"/>
                        <a:ext cx="914241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772400" cy="11430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505200"/>
            <a:ext cx="51816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609600" y="457200"/>
          <a:ext cx="15668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Image" r:id="rId5" imgW="1567489" imgH="541795" progId="">
                  <p:embed/>
                </p:oleObj>
              </mc:Choice>
              <mc:Fallback>
                <p:oleObj name="Image" r:id="rId5" imgW="1567489" imgH="541795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15668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1" name="Picture 15" descr="Startseite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9233" name="Picture 17" descr="Startseite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9235" name="Picture 19" descr="Startseite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" name="Picture 19" descr="clubHead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7037"/>
            <a:ext cx="809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84C83-0552-4037-81DE-E502BDC3271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990600"/>
            <a:ext cx="196215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990600"/>
            <a:ext cx="573405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7D283-0B6F-4CCC-9764-DCEF574D1FC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75874F8-A7C0-4A70-9D06-A046206766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22351-7186-4C44-B144-4C246E935A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38700" y="1828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B728C-F5F0-42FD-AE43-42A2B55B43A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FAC4B-3D30-4ED9-A33C-DB6FF51684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C6093-B36F-4CC5-B7B0-44890E93CBD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1507-B761-4047-8580-07297EB9182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7351A-6AD3-4A8F-9ECC-111D5D226FA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33F4A-6C12-45FC-B003-ECB40778BA6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906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0960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fld id="{6D3B5400-6FAA-42CC-945C-14F975E36F6B}" type="slidenum">
              <a:rPr lang="de-DE"/>
              <a:pPr/>
              <a:t>‹Nr.›</a:t>
            </a:fld>
            <a:endParaRPr lang="de-DE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0" y="0"/>
          <a:ext cx="914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Image" r:id="rId14" imgW="1079365" imgH="7555556" progId="">
                  <p:embed/>
                </p:oleObj>
              </mc:Choice>
              <mc:Fallback>
                <p:oleObj name="Image" r:id="rId14" imgW="1079365" imgH="7555556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974725" y="6477013"/>
            <a:ext cx="7948613" cy="246063"/>
            <a:chOff x="614" y="4080"/>
            <a:chExt cx="5007" cy="155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614" y="4080"/>
              <a:ext cx="134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© </a:t>
              </a:r>
              <a:r>
                <a:rPr lang="de-DE" sz="1000" dirty="0" smtClean="0">
                  <a:solidFill>
                    <a:schemeClr val="bg2"/>
                  </a:solidFill>
                  <a:latin typeface="Arial" charset="0"/>
                  <a:cs typeface="Arial" charset="0"/>
                </a:rPr>
                <a:t>2012 </a:t>
              </a:r>
              <a:r>
                <a:rPr lang="de-DE" sz="1000" dirty="0">
                  <a:solidFill>
                    <a:schemeClr val="bg2"/>
                  </a:solidFill>
                  <a:latin typeface="Arial" charset="0"/>
                </a:rPr>
                <a:t>Advengys Beteiligungs AG</a:t>
              </a:r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672" y="4080"/>
              <a:ext cx="48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4752" y="4080"/>
              <a:ext cx="8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>
                  <a:solidFill>
                    <a:schemeClr val="bg2"/>
                  </a:solidFill>
                  <a:latin typeface="Arial" charset="0"/>
                </a:rPr>
                <a:t>www.advengys.com  </a:t>
              </a:r>
              <a:endParaRPr lang="de-DE"/>
            </a:p>
          </p:txBody>
        </p:sp>
      </p:grp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947738" y="220663"/>
          <a:ext cx="15668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Image" r:id="rId16" imgW="1567489" imgH="541795" progId="">
                  <p:embed/>
                </p:oleObj>
              </mc:Choice>
              <mc:Fallback>
                <p:oleObj name="Image" r:id="rId16" imgW="1567489" imgH="54179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220663"/>
                        <a:ext cx="1566862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6" name="Picture 22" descr="clubHead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76" y="300955"/>
            <a:ext cx="694221" cy="98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39A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39A00"/>
          </a:solidFill>
          <a:latin typeface="Arial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39A00"/>
          </a:solidFill>
          <a:latin typeface="Arial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39A00"/>
          </a:solidFill>
          <a:latin typeface="Arial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39A00"/>
          </a:solidFill>
          <a:latin typeface="Arial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39A00"/>
          </a:solidFill>
          <a:latin typeface="Arial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39A00"/>
          </a:solidFill>
          <a:latin typeface="Arial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39A00"/>
          </a:solidFill>
          <a:latin typeface="Arial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39A00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lt.de/wirtschaft/article13914588/Staaten-schulden-Bundesbank-Hunderte-Milliarden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tron.com/uploads/media/Argumente_zu_EU_und_Euro_Diskussionsgrundlage_Gruener_Club_Sept_2012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Klaus\Documents\Vorlagen\Web%20-%20Jokes\hamster-trop_rapide.wmv" TargetMode="External"/><Relationship Id="rId1" Type="http://schemas.microsoft.com/office/2007/relationships/media" Target="file:///C:\Users\Klaus\Documents\Vorlagen\Web%20-%20Jokes\hamster-trop_rapide.wmv" TargetMode="External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0" y="2971800"/>
          <a:ext cx="914241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Image" r:id="rId4" imgW="9142857" imgH="3885714" progId="">
                  <p:embed/>
                </p:oleObj>
              </mc:Choice>
              <mc:Fallback>
                <p:oleObj name="Image" r:id="rId4" imgW="9142857" imgH="3885714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71800"/>
                        <a:ext cx="9142413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28800"/>
            <a:ext cx="7772400" cy="533400"/>
          </a:xfrm>
        </p:spPr>
        <p:txBody>
          <a:bodyPr/>
          <a:lstStyle/>
          <a:p>
            <a:r>
              <a:rPr lang="de-AT" sz="2400" dirty="0" smtClean="0">
                <a:latin typeface="Calibri" pitchFamily="34" charset="0"/>
              </a:rPr>
              <a:t>Die nächsten </a:t>
            </a:r>
            <a:r>
              <a:rPr lang="de-AT" sz="2400" dirty="0" smtClean="0">
                <a:latin typeface="Calibri" pitchFamily="34" charset="0"/>
              </a:rPr>
              <a:t>Jahre</a:t>
            </a:r>
            <a:br>
              <a:rPr lang="de-AT" sz="2400" dirty="0" smtClean="0">
                <a:latin typeface="Calibri" pitchFamily="34" charset="0"/>
              </a:rPr>
            </a:br>
            <a:r>
              <a:rPr lang="de-AT" sz="2400" b="0" dirty="0" smtClean="0"/>
              <a:t>.....€</a:t>
            </a:r>
            <a:r>
              <a:rPr lang="de-AT" sz="2400" b="0" dirty="0" err="1" smtClean="0"/>
              <a:t>uro</a:t>
            </a:r>
            <a:r>
              <a:rPr lang="de-AT" sz="2400" b="0" dirty="0" smtClean="0"/>
              <a:t> – wohin?</a:t>
            </a:r>
            <a:endParaRPr lang="de-DE" sz="2400" b="0" dirty="0"/>
          </a:p>
        </p:txBody>
      </p:sp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381000" y="457200"/>
          <a:ext cx="18319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Image" r:id="rId6" imgW="3047619" imgH="1053597" progId="">
                  <p:embed/>
                </p:oleObj>
              </mc:Choice>
              <mc:Fallback>
                <p:oleObj name="Image" r:id="rId6" imgW="3047619" imgH="1053597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18319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429000"/>
            <a:ext cx="5095167" cy="294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0" dirty="0" smtClean="0">
                <a:latin typeface="Calibri" pitchFamily="34" charset="0"/>
              </a:rPr>
              <a:t>Rohstoffverteuerung</a:t>
            </a:r>
            <a:endParaRPr lang="de-DE" b="0" dirty="0">
              <a:latin typeface="Calibri" pitchFamily="34" charset="0"/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7992888" cy="440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043608" y="59492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Calibri" pitchFamily="34" charset="0"/>
              </a:rPr>
              <a:t>What will happen to the world economy - and what this means for global energy?  Hamish McRae; Hewlett – Packard Istanbul 2010 </a:t>
            </a:r>
            <a:endParaRPr lang="de-DE" sz="1100" dirty="0">
              <a:latin typeface="Calibri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60232" y="2996952"/>
            <a:ext cx="2592288" cy="1104067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Rohstoffe werden knapp und/oder teurer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0" dirty="0" smtClean="0">
                <a:latin typeface="Calibri" pitchFamily="34" charset="0"/>
              </a:rPr>
              <a:t>Ressourceneffizienz</a:t>
            </a:r>
            <a:endParaRPr lang="de-DE" b="0" dirty="0">
              <a:latin typeface="Calibri" pitchFamily="34" charset="0"/>
            </a:endParaRPr>
          </a:p>
        </p:txBody>
      </p:sp>
      <p:pic>
        <p:nvPicPr>
          <p:cNvPr id="169986" name="Picture 2" descr="http://www.profijt.de/produ-grafik-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799"/>
            <a:ext cx="6264696" cy="4430035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6551712" y="2204864"/>
            <a:ext cx="2592288" cy="1104067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Sparen und Effizienzsteigerung sind angesagt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b="0" dirty="0" smtClean="0">
                <a:cs typeface="Calibri" pitchFamily="34" charset="0"/>
              </a:rPr>
              <a:t>Unaufhaltbare weitere Globalisierung</a:t>
            </a:r>
            <a:endParaRPr lang="dv-MV" sz="2400" b="0" dirty="0" smtClean="0"/>
          </a:p>
        </p:txBody>
      </p:sp>
      <p:sp>
        <p:nvSpPr>
          <p:cNvPr id="16390" name="Inhaltsplatzhalter 2"/>
          <p:cNvSpPr>
            <a:spLocks noGrp="1"/>
          </p:cNvSpPr>
          <p:nvPr>
            <p:ph idx="1"/>
          </p:nvPr>
        </p:nvSpPr>
        <p:spPr>
          <a:xfrm>
            <a:off x="539552" y="2564904"/>
            <a:ext cx="3571875" cy="2314575"/>
          </a:xfrm>
        </p:spPr>
        <p:txBody>
          <a:bodyPr/>
          <a:lstStyle/>
          <a:p>
            <a:pPr>
              <a:buFontTx/>
              <a:buNone/>
            </a:pPr>
            <a:r>
              <a:rPr lang="de-AT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Globalisierung führt zu einer </a:t>
            </a:r>
            <a:r>
              <a:rPr lang="de-A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Verstärkung der Abhängigkeiten </a:t>
            </a:r>
            <a:r>
              <a:rPr lang="de-AT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zwischen den Weltregionen und damit, neben vielen Vorteilen, auch zu einer schnellen </a:t>
            </a:r>
            <a:r>
              <a:rPr lang="de-A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weltweiten Verbreitung </a:t>
            </a:r>
            <a:r>
              <a:rPr lang="de-AT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von wirtschaftlichen  und politischen Krisen.  </a:t>
            </a:r>
            <a:endParaRPr lang="dv-MV" sz="1800" b="0" dirty="0" smtClean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387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Calibri" pitchFamily="34" charset="0"/>
              </a:rPr>
              <a:t>www.woltron.com</a:t>
            </a:r>
          </a:p>
        </p:txBody>
      </p:sp>
      <p:sp>
        <p:nvSpPr>
          <p:cNvPr id="1638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Calibri" pitchFamily="34" charset="0"/>
              </a:rPr>
              <a:t>Folie</a:t>
            </a:r>
            <a:fld id="{9F9BCEBE-F11C-4A71-B2B6-205F5372C19D}" type="slidenum">
              <a:rPr lang="de-DE" smtClean="0">
                <a:cs typeface="Calibri" pitchFamily="34" charset="0"/>
              </a:rPr>
              <a:pPr/>
              <a:t>12</a:t>
            </a:fld>
            <a:endParaRPr lang="de-DE" smtClean="0">
              <a:cs typeface="Calibri" pitchFamily="34" charset="0"/>
            </a:endParaRPr>
          </a:p>
        </p:txBody>
      </p:sp>
      <p:pic>
        <p:nvPicPr>
          <p:cNvPr id="16389" name="Picture 2" descr="http://www.bibliothekderfreien.de/images/veranstaltungen/globalisier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428875"/>
            <a:ext cx="47625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372200" y="764704"/>
            <a:ext cx="2592288" cy="1438632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Integration in den weltweiten Wettbewerb ist unabdingbar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4320480" cy="533400"/>
          </a:xfrm>
        </p:spPr>
        <p:txBody>
          <a:bodyPr/>
          <a:lstStyle/>
          <a:p>
            <a:r>
              <a:rPr lang="de-AT" sz="2800" b="0" dirty="0" smtClean="0">
                <a:cs typeface="Calibri" pitchFamily="34" charset="0"/>
              </a:rPr>
              <a:t>Instabilität im Finanzsystem</a:t>
            </a:r>
            <a:endParaRPr lang="dv-MV" sz="2800" b="0" dirty="0" smtClean="0"/>
          </a:p>
        </p:txBody>
      </p:sp>
      <p:pic>
        <p:nvPicPr>
          <p:cNvPr id="19460" name="Picture 6" descr="http://static.flickr.com/104/255966908_c2399630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575945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 descr="http://www.wohnung.com/wp-content/uploads/2008/10/borsencr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1860" y="3454347"/>
            <a:ext cx="3394115" cy="2718801"/>
          </a:xfrm>
          <a:prstGeom prst="rect">
            <a:avLst/>
          </a:prstGeom>
          <a:noFill/>
        </p:spPr>
      </p:pic>
      <p:pic>
        <p:nvPicPr>
          <p:cNvPr id="150530" name="Picture 2" descr="http://diepresse.com/images/uploads/6/f/f/673535/statt_finanzkrise_bald_kreditklemme_moneyyyy_bilderbox20110628210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511050"/>
            <a:ext cx="3059832" cy="1835899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6156176" y="1196752"/>
            <a:ext cx="2592288" cy="1438632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Robustheit  und Flexibilität im Krisenfalle sind angesagt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85621" cy="908720"/>
          </a:xfrm>
        </p:spPr>
        <p:txBody>
          <a:bodyPr/>
          <a:lstStyle/>
          <a:p>
            <a:r>
              <a:rPr lang="de-AT" b="0" dirty="0" smtClean="0">
                <a:cs typeface="Calibri" pitchFamily="34" charset="0"/>
              </a:rPr>
              <a:t>Spekulationskrisen</a:t>
            </a:r>
            <a:endParaRPr lang="dv-MV" b="0" dirty="0" smtClean="0"/>
          </a:p>
        </p:txBody>
      </p:sp>
      <p:sp>
        <p:nvSpPr>
          <p:cNvPr id="21507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3124200" y="6400800"/>
            <a:ext cx="449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fld id="{4DF05357-5CA6-4BF7-8441-4E628C275955}" type="datetime1">
              <a:rPr lang="de-AT">
                <a:cs typeface="Calibri" pitchFamily="34" charset="0"/>
              </a:rPr>
              <a:pPr algn="l" rtl="0" eaLnBrk="0" hangingPunct="0"/>
              <a:t>12.04.2013</a:t>
            </a:fld>
            <a:endParaRPr lang="en-US">
              <a:cs typeface="Calibri" pitchFamily="34" charset="0"/>
            </a:endParaRPr>
          </a:p>
        </p:txBody>
      </p:sp>
      <p:cxnSp>
        <p:nvCxnSpPr>
          <p:cNvPr id="21508" name="Gerade Verbindung mit Pfeil 4"/>
          <p:cNvCxnSpPr>
            <a:cxnSpLocks noChangeShapeType="1"/>
          </p:cNvCxnSpPr>
          <p:nvPr/>
        </p:nvCxnSpPr>
        <p:spPr bwMode="auto">
          <a:xfrm>
            <a:off x="285750" y="5715000"/>
            <a:ext cx="837406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09" name="Gerade Verbindung 6"/>
          <p:cNvCxnSpPr>
            <a:cxnSpLocks noChangeShapeType="1"/>
          </p:cNvCxnSpPr>
          <p:nvPr/>
        </p:nvCxnSpPr>
        <p:spPr bwMode="auto">
          <a:xfrm rot="5400000">
            <a:off x="179388" y="5749925"/>
            <a:ext cx="2143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0" name="Gerade Verbindung 7"/>
          <p:cNvCxnSpPr>
            <a:cxnSpLocks noChangeShapeType="1"/>
          </p:cNvCxnSpPr>
          <p:nvPr/>
        </p:nvCxnSpPr>
        <p:spPr bwMode="auto">
          <a:xfrm rot="5400000">
            <a:off x="2157413" y="5749925"/>
            <a:ext cx="2143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1" name="Gerade Verbindung 8"/>
          <p:cNvCxnSpPr>
            <a:cxnSpLocks noChangeShapeType="1"/>
          </p:cNvCxnSpPr>
          <p:nvPr/>
        </p:nvCxnSpPr>
        <p:spPr bwMode="auto">
          <a:xfrm rot="5400000">
            <a:off x="4135438" y="5749925"/>
            <a:ext cx="2143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2" name="Gerade Verbindung 9"/>
          <p:cNvCxnSpPr>
            <a:cxnSpLocks noChangeShapeType="1"/>
          </p:cNvCxnSpPr>
          <p:nvPr/>
        </p:nvCxnSpPr>
        <p:spPr bwMode="auto">
          <a:xfrm rot="5400000">
            <a:off x="6048376" y="5749925"/>
            <a:ext cx="21431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3" name="Gerade Verbindung 10"/>
          <p:cNvCxnSpPr>
            <a:cxnSpLocks noChangeShapeType="1"/>
          </p:cNvCxnSpPr>
          <p:nvPr/>
        </p:nvCxnSpPr>
        <p:spPr bwMode="auto">
          <a:xfrm rot="5400000">
            <a:off x="8158163" y="5749925"/>
            <a:ext cx="2143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Textfeld 14"/>
          <p:cNvSpPr txBox="1"/>
          <p:nvPr/>
        </p:nvSpPr>
        <p:spPr>
          <a:xfrm>
            <a:off x="8001000" y="5786438"/>
            <a:ext cx="593725" cy="357187"/>
          </a:xfrm>
          <a:prstGeom prst="rect">
            <a:avLst/>
          </a:prstGeom>
        </p:spPr>
        <p:txBody>
          <a:bodyPr wrap="none" rtlCol="1"/>
          <a:lstStyle/>
          <a:p>
            <a:pPr marL="342900" indent="-342900" algn="l" rtl="0" eaLnBrk="0" hangingPunct="0">
              <a:spcAft>
                <a:spcPts val="1200"/>
              </a:spcAft>
              <a:defRPr/>
            </a:pPr>
            <a:r>
              <a:rPr lang="de-AT" kern="0" dirty="0">
                <a:solidFill>
                  <a:schemeClr val="bg2">
                    <a:lumMod val="75000"/>
                  </a:schemeClr>
                </a:solidFill>
                <a:latin typeface="Avenir LT Std 45 Book" pitchFamily="34" charset="0"/>
                <a:cs typeface="Calibri" pitchFamily="34" charset="0"/>
              </a:rPr>
              <a:t>2000</a:t>
            </a:r>
            <a:endParaRPr lang="dv-MV" kern="0" dirty="0">
              <a:solidFill>
                <a:schemeClr val="bg2">
                  <a:lumMod val="75000"/>
                </a:schemeClr>
              </a:solidFill>
              <a:latin typeface="Avenir LT Std 45 Book" pitchFamily="34" charset="0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24538" y="5857875"/>
            <a:ext cx="593725" cy="357188"/>
          </a:xfrm>
          <a:prstGeom prst="rect">
            <a:avLst/>
          </a:prstGeom>
        </p:spPr>
        <p:txBody>
          <a:bodyPr wrap="none" rtlCol="1"/>
          <a:lstStyle/>
          <a:p>
            <a:pPr marL="342900" indent="-342900" algn="l" rtl="0" eaLnBrk="0" hangingPunct="0">
              <a:spcAft>
                <a:spcPts val="1200"/>
              </a:spcAft>
              <a:defRPr/>
            </a:pPr>
            <a:r>
              <a:rPr lang="de-AT" kern="0" dirty="0">
                <a:solidFill>
                  <a:schemeClr val="bg2">
                    <a:lumMod val="75000"/>
                  </a:schemeClr>
                </a:solidFill>
                <a:latin typeface="Avenir LT Std 45 Book" pitchFamily="34" charset="0"/>
                <a:cs typeface="Calibri" pitchFamily="34" charset="0"/>
              </a:rPr>
              <a:t>1900</a:t>
            </a:r>
            <a:endParaRPr lang="dv-MV" kern="0" dirty="0">
              <a:solidFill>
                <a:schemeClr val="bg2">
                  <a:lumMod val="75000"/>
                </a:schemeClr>
              </a:solidFill>
              <a:latin typeface="Avenir LT Std 45 Book" pitchFamily="34" charset="0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78275" y="5857875"/>
            <a:ext cx="593725" cy="357188"/>
          </a:xfrm>
          <a:prstGeom prst="rect">
            <a:avLst/>
          </a:prstGeom>
        </p:spPr>
        <p:txBody>
          <a:bodyPr wrap="none" rtlCol="1"/>
          <a:lstStyle/>
          <a:p>
            <a:pPr marL="342900" indent="-342900" algn="l" rtl="0" eaLnBrk="0" hangingPunct="0">
              <a:spcAft>
                <a:spcPts val="1200"/>
              </a:spcAft>
              <a:defRPr/>
            </a:pPr>
            <a:r>
              <a:rPr lang="de-AT" kern="0" dirty="0">
                <a:solidFill>
                  <a:schemeClr val="bg2">
                    <a:lumMod val="75000"/>
                  </a:schemeClr>
                </a:solidFill>
                <a:latin typeface="Avenir LT Std 45 Book" pitchFamily="34" charset="0"/>
                <a:cs typeface="Calibri" pitchFamily="34" charset="0"/>
              </a:rPr>
              <a:t>1800</a:t>
            </a:r>
            <a:endParaRPr lang="dv-MV" kern="0" dirty="0">
              <a:solidFill>
                <a:schemeClr val="bg2">
                  <a:lumMod val="75000"/>
                </a:schemeClr>
              </a:solidFill>
              <a:latin typeface="Avenir LT Std 45 Book" pitchFamily="34" charset="0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933575" y="5857875"/>
            <a:ext cx="593725" cy="357188"/>
          </a:xfrm>
          <a:prstGeom prst="rect">
            <a:avLst/>
          </a:prstGeom>
        </p:spPr>
        <p:txBody>
          <a:bodyPr wrap="none" rtlCol="1"/>
          <a:lstStyle/>
          <a:p>
            <a:pPr marL="342900" indent="-342900" algn="l" rtl="0" eaLnBrk="0" hangingPunct="0">
              <a:spcAft>
                <a:spcPts val="1200"/>
              </a:spcAft>
              <a:defRPr/>
            </a:pPr>
            <a:r>
              <a:rPr lang="de-AT" kern="0" dirty="0">
                <a:solidFill>
                  <a:schemeClr val="bg2">
                    <a:lumMod val="75000"/>
                  </a:schemeClr>
                </a:solidFill>
                <a:latin typeface="Avenir LT Std 45 Book" pitchFamily="34" charset="0"/>
                <a:cs typeface="Calibri" pitchFamily="34" charset="0"/>
              </a:rPr>
              <a:t>1700</a:t>
            </a:r>
            <a:endParaRPr lang="dv-MV" kern="0" dirty="0">
              <a:solidFill>
                <a:schemeClr val="bg2">
                  <a:lumMod val="75000"/>
                </a:schemeClr>
              </a:solidFill>
              <a:latin typeface="Avenir LT Std 45 Book" pitchFamily="34" charset="0"/>
              <a:cs typeface="+mn-cs"/>
            </a:endParaRPr>
          </a:p>
        </p:txBody>
      </p:sp>
      <p:sp>
        <p:nvSpPr>
          <p:cNvPr id="20" name="Legende mit Linie 2 19"/>
          <p:cNvSpPr>
            <a:spLocks/>
          </p:cNvSpPr>
          <p:nvPr/>
        </p:nvSpPr>
        <p:spPr bwMode="auto">
          <a:xfrm>
            <a:off x="1143000" y="1785938"/>
            <a:ext cx="989013" cy="7858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1079"/>
              <a:gd name="adj6" fmla="val -18986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 type="oval" w="lg" len="lg"/>
          </a:ln>
        </p:spPr>
        <p:txBody>
          <a:bodyPr/>
          <a:lstStyle/>
          <a:p>
            <a:pPr algn="l" rtl="0" eaLnBrk="0" hangingPunct="0"/>
            <a:r>
              <a:rPr lang="de-AT" sz="8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1637</a:t>
            </a:r>
            <a:r>
              <a:rPr lang="de-AT" sz="9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: Tulpenzwiebel-</a:t>
            </a:r>
            <a:r>
              <a:rPr lang="de-AT" sz="900" dirty="0" err="1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spekulation</a:t>
            </a:r>
            <a:r>
              <a:rPr lang="de-AT" sz="9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 in Holland.</a:t>
            </a:r>
          </a:p>
        </p:txBody>
      </p:sp>
      <p:sp>
        <p:nvSpPr>
          <p:cNvPr id="21" name="Legende mit Linie 2 20"/>
          <p:cNvSpPr>
            <a:spLocks/>
          </p:cNvSpPr>
          <p:nvPr/>
        </p:nvSpPr>
        <p:spPr bwMode="auto">
          <a:xfrm>
            <a:off x="2725738" y="3786188"/>
            <a:ext cx="1187450" cy="12144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6991"/>
              <a:gd name="adj6" fmla="val -1922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 type="oval" w="lg" len="lg"/>
          </a:ln>
        </p:spPr>
        <p:txBody>
          <a:bodyPr/>
          <a:lstStyle/>
          <a:p>
            <a:pPr algn="l" rtl="0" eaLnBrk="0" hangingPunct="0"/>
            <a:r>
              <a:rPr lang="de-AT" sz="7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1720</a:t>
            </a:r>
            <a:r>
              <a:rPr lang="de-AT" sz="9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: Die Spekulation mit den Anteilscheinen der South </a:t>
            </a:r>
            <a:r>
              <a:rPr lang="de-AT" sz="900" dirty="0" err="1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Sea</a:t>
            </a:r>
            <a:r>
              <a:rPr lang="de-AT" sz="9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 Company in England, „Südseeschwindel“</a:t>
            </a:r>
          </a:p>
        </p:txBody>
      </p:sp>
      <p:sp>
        <p:nvSpPr>
          <p:cNvPr id="22" name="Legende mit Linie 2 21"/>
          <p:cNvSpPr>
            <a:spLocks/>
          </p:cNvSpPr>
          <p:nvPr/>
        </p:nvSpPr>
        <p:spPr bwMode="auto">
          <a:xfrm>
            <a:off x="2330450" y="1785938"/>
            <a:ext cx="1317625" cy="1000125"/>
          </a:xfrm>
          <a:prstGeom prst="borderCallout2">
            <a:avLst>
              <a:gd name="adj1" fmla="val 18750"/>
              <a:gd name="adj2" fmla="val -8333"/>
              <a:gd name="adj3" fmla="val 19903"/>
              <a:gd name="adj4" fmla="val -10329"/>
              <a:gd name="adj5" fmla="val 376667"/>
              <a:gd name="adj6" fmla="val -5824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 type="oval" w="lg" len="lg"/>
          </a:ln>
        </p:spPr>
        <p:txBody>
          <a:bodyPr/>
          <a:lstStyle/>
          <a:p>
            <a:pPr algn="l" rtl="0" eaLnBrk="0" hangingPunct="0"/>
            <a:r>
              <a:rPr lang="de-AT" sz="8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1700</a:t>
            </a:r>
            <a:r>
              <a:rPr lang="de-AT" sz="4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:  </a:t>
            </a:r>
            <a:r>
              <a:rPr lang="de-AT" sz="9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Die </a:t>
            </a:r>
            <a:r>
              <a:rPr lang="de-AT" sz="900" dirty="0" err="1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Darién</a:t>
            </a:r>
            <a:r>
              <a:rPr lang="de-AT" sz="9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- Gesellschaft kann ihre Anteile nach Scheitern des Projekts nicht einlösen.</a:t>
            </a:r>
          </a:p>
        </p:txBody>
      </p:sp>
      <p:sp>
        <p:nvSpPr>
          <p:cNvPr id="23" name="Legende mit Linie 2 22"/>
          <p:cNvSpPr>
            <a:spLocks/>
          </p:cNvSpPr>
          <p:nvPr/>
        </p:nvSpPr>
        <p:spPr bwMode="auto">
          <a:xfrm>
            <a:off x="4355976" y="1714500"/>
            <a:ext cx="1205037" cy="922412"/>
          </a:xfrm>
          <a:prstGeom prst="borderCallout2">
            <a:avLst>
              <a:gd name="adj1" fmla="val 37106"/>
              <a:gd name="adj2" fmla="val 101171"/>
              <a:gd name="adj3" fmla="val 37389"/>
              <a:gd name="adj4" fmla="val 110912"/>
              <a:gd name="adj5" fmla="val 415294"/>
              <a:gd name="adj6" fmla="val 128029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 type="oval" w="lg" len="lg"/>
          </a:ln>
        </p:spPr>
        <p:txBody>
          <a:bodyPr/>
          <a:lstStyle/>
          <a:p>
            <a:pPr algn="l" rtl="0" eaLnBrk="0" hangingPunct="0"/>
            <a:r>
              <a:rPr lang="de-AT" sz="40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1873</a:t>
            </a:r>
            <a:r>
              <a:rPr lang="de-AT" sz="90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: Weltausstellungsspekulation in Wien,  Eisenbahn-spekulation in Nordamerika</a:t>
            </a:r>
          </a:p>
        </p:txBody>
      </p:sp>
      <p:sp>
        <p:nvSpPr>
          <p:cNvPr id="24" name="Legende mit Linie 2 23"/>
          <p:cNvSpPr>
            <a:spLocks/>
          </p:cNvSpPr>
          <p:nvPr/>
        </p:nvSpPr>
        <p:spPr bwMode="auto">
          <a:xfrm>
            <a:off x="2790825" y="2571750"/>
            <a:ext cx="990600" cy="10001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9505"/>
              <a:gd name="adj6" fmla="val -11102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 type="oval" w="lg" len="lg"/>
          </a:ln>
        </p:spPr>
        <p:txBody>
          <a:bodyPr/>
          <a:lstStyle/>
          <a:p>
            <a:pPr algn="l" rtl="0" eaLnBrk="0" hangingPunct="0"/>
            <a:r>
              <a:rPr lang="de-AT" sz="7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1720</a:t>
            </a:r>
            <a:r>
              <a:rPr lang="de-AT" sz="11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: </a:t>
            </a:r>
            <a:r>
              <a:rPr lang="de-AT" sz="9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Pleite mit den Anteilscheinen der Mississippi- Kompanie in Frankreich</a:t>
            </a:r>
          </a:p>
        </p:txBody>
      </p:sp>
      <p:sp>
        <p:nvSpPr>
          <p:cNvPr id="25" name="Legende mit Linie 2 24"/>
          <p:cNvSpPr>
            <a:spLocks/>
          </p:cNvSpPr>
          <p:nvPr/>
        </p:nvSpPr>
        <p:spPr bwMode="auto">
          <a:xfrm>
            <a:off x="5956300" y="1571625"/>
            <a:ext cx="1450975" cy="7858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6410"/>
              <a:gd name="adj6" fmla="val 97495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 type="oval" w="lg" len="lg"/>
          </a:ln>
        </p:spPr>
        <p:txBody>
          <a:bodyPr/>
          <a:lstStyle/>
          <a:p>
            <a:pPr algn="l" rtl="0" eaLnBrk="0" hangingPunct="0"/>
            <a:r>
              <a:rPr lang="de-AT" sz="7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1980</a:t>
            </a:r>
            <a:r>
              <a:rPr lang="de-AT" sz="11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: Silberspekulation der texanischen Gebrüder </a:t>
            </a:r>
            <a:r>
              <a:rPr lang="de-AT" sz="1100" dirty="0" err="1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Hunt</a:t>
            </a:r>
            <a:endParaRPr lang="de-AT" sz="1100" dirty="0">
              <a:solidFill>
                <a:schemeClr val="bg1"/>
              </a:solidFill>
              <a:latin typeface="Avenir LT Std 45 Book" pitchFamily="34" charset="0"/>
              <a:cs typeface="Calibri" pitchFamily="34" charset="0"/>
            </a:endParaRPr>
          </a:p>
        </p:txBody>
      </p:sp>
      <p:sp>
        <p:nvSpPr>
          <p:cNvPr id="26" name="Legende mit Linie 2 25"/>
          <p:cNvSpPr>
            <a:spLocks/>
          </p:cNvSpPr>
          <p:nvPr/>
        </p:nvSpPr>
        <p:spPr bwMode="auto">
          <a:xfrm>
            <a:off x="4373563" y="3143250"/>
            <a:ext cx="1846262" cy="933822"/>
          </a:xfrm>
          <a:prstGeom prst="borderCallout2">
            <a:avLst>
              <a:gd name="adj1" fmla="val 59671"/>
              <a:gd name="adj2" fmla="val 101005"/>
              <a:gd name="adj3" fmla="val 59815"/>
              <a:gd name="adj4" fmla="val 107264"/>
              <a:gd name="adj5" fmla="val 260288"/>
              <a:gd name="adj6" fmla="val 120642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 type="oval" w="lg" len="lg"/>
          </a:ln>
        </p:spPr>
        <p:txBody>
          <a:bodyPr/>
          <a:lstStyle/>
          <a:p>
            <a:pPr algn="l" rtl="0" eaLnBrk="0" hangingPunct="0"/>
            <a:r>
              <a:rPr lang="de-AT" sz="60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1929</a:t>
            </a:r>
            <a:r>
              <a:rPr lang="de-AT" sz="105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: Crash an der New Yorker Börse (»Black </a:t>
            </a:r>
            <a:r>
              <a:rPr lang="de-AT" sz="1050" dirty="0" err="1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Thursday</a:t>
            </a:r>
            <a:r>
              <a:rPr lang="de-AT" sz="1050" dirty="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«). In Deutschland: Der „Schwarze ,Freitag“, Weltwirtschaftskrise  </a:t>
            </a:r>
          </a:p>
        </p:txBody>
      </p:sp>
      <p:sp>
        <p:nvSpPr>
          <p:cNvPr id="27" name="Legende mit Linie 2 26"/>
          <p:cNvSpPr>
            <a:spLocks/>
          </p:cNvSpPr>
          <p:nvPr/>
        </p:nvSpPr>
        <p:spPr bwMode="auto">
          <a:xfrm>
            <a:off x="6945313" y="3000374"/>
            <a:ext cx="1659135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95113"/>
              <a:gd name="adj6" fmla="val 43185"/>
            </a:avLst>
          </a:prstGeom>
          <a:solidFill>
            <a:srgbClr val="FFC000"/>
          </a:solidFill>
          <a:ln w="25400" cmpd="sng" algn="ctr">
            <a:solidFill>
              <a:schemeClr val="tx1"/>
            </a:solidFill>
            <a:round/>
            <a:headEnd/>
            <a:tailEnd type="oval" w="lg" len="lg"/>
          </a:ln>
          <a:effectLst>
            <a:outerShdw blurRad="508000" dist="304800" dir="1200000" algn="tl" rotWithShape="0">
              <a:srgbClr val="FF0000">
                <a:alpha val="40000"/>
              </a:srgbClr>
            </a:outerShdw>
          </a:effectLst>
        </p:spPr>
        <p:txBody>
          <a:bodyPr/>
          <a:lstStyle/>
          <a:p>
            <a:pPr eaLnBrk="0" hangingPunct="0"/>
            <a:r>
              <a:rPr lang="de-AT" sz="1200" b="1" dirty="0">
                <a:latin typeface="Avenir LT Std 45 Book" pitchFamily="34" charset="0"/>
                <a:cs typeface="Calibri" pitchFamily="34" charset="0"/>
              </a:rPr>
              <a:t>2000:  Dotcom- Blase</a:t>
            </a:r>
          </a:p>
        </p:txBody>
      </p:sp>
      <p:sp>
        <p:nvSpPr>
          <p:cNvPr id="28" name="Legende mit Linie 2 27"/>
          <p:cNvSpPr>
            <a:spLocks/>
          </p:cNvSpPr>
          <p:nvPr/>
        </p:nvSpPr>
        <p:spPr bwMode="auto">
          <a:xfrm>
            <a:off x="6484938" y="2428875"/>
            <a:ext cx="1449387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26341"/>
              <a:gd name="adj6" fmla="val 103825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 type="oval" w="lg" len="lg"/>
          </a:ln>
        </p:spPr>
        <p:txBody>
          <a:bodyPr/>
          <a:lstStyle/>
          <a:p>
            <a:pPr algn="l" rtl="0" eaLnBrk="0" hangingPunct="0"/>
            <a:r>
              <a:rPr lang="de-AT" sz="1200">
                <a:solidFill>
                  <a:schemeClr val="bg1"/>
                </a:solidFill>
                <a:latin typeface="Avenir LT Std 45 Book" pitchFamily="34" charset="0"/>
                <a:cs typeface="Calibri" pitchFamily="34" charset="0"/>
              </a:rPr>
              <a:t>1997/98: Ostasienkrise</a:t>
            </a:r>
          </a:p>
        </p:txBody>
      </p:sp>
      <p:sp>
        <p:nvSpPr>
          <p:cNvPr id="29" name="Legende mit Linie 2 28"/>
          <p:cNvSpPr>
            <a:spLocks/>
          </p:cNvSpPr>
          <p:nvPr/>
        </p:nvSpPr>
        <p:spPr bwMode="auto">
          <a:xfrm>
            <a:off x="7407275" y="3357563"/>
            <a:ext cx="1450975" cy="571500"/>
          </a:xfrm>
          <a:prstGeom prst="borderCallout2">
            <a:avLst>
              <a:gd name="adj1" fmla="val 44606"/>
              <a:gd name="adj2" fmla="val 93338"/>
              <a:gd name="adj3" fmla="val 67236"/>
              <a:gd name="adj4" fmla="val 106750"/>
              <a:gd name="adj5" fmla="val 384693"/>
              <a:gd name="adj6" fmla="val 83327"/>
            </a:avLst>
          </a:prstGeom>
          <a:solidFill>
            <a:srgbClr val="FFC000"/>
          </a:solidFill>
          <a:ln w="25400" cmpd="sng" algn="ctr">
            <a:solidFill>
              <a:schemeClr val="tx1"/>
            </a:solidFill>
            <a:round/>
            <a:headEnd/>
            <a:tailEnd type="oval" w="lg" len="lg"/>
          </a:ln>
          <a:effectLst>
            <a:outerShdw blurRad="508000" dist="304800" dir="1200000" algn="tl" rotWithShape="0">
              <a:srgbClr val="FF0000">
                <a:alpha val="40000"/>
              </a:srgbClr>
            </a:outerShdw>
          </a:effectLst>
        </p:spPr>
        <p:txBody>
          <a:bodyPr/>
          <a:lstStyle/>
          <a:p>
            <a:pPr eaLnBrk="0" hangingPunct="0"/>
            <a:r>
              <a:rPr lang="de-AT" sz="1200" b="1">
                <a:latin typeface="Avenir LT Std 45 Book" pitchFamily="34" charset="0"/>
                <a:cs typeface="Calibri" pitchFamily="34" charset="0"/>
              </a:rPr>
              <a:t>2007: Öl-  und Nahrungsmittel-spekulation </a:t>
            </a:r>
          </a:p>
        </p:txBody>
      </p:sp>
      <p:sp>
        <p:nvSpPr>
          <p:cNvPr id="30" name="Legende mit Linie 2 29"/>
          <p:cNvSpPr>
            <a:spLocks/>
          </p:cNvSpPr>
          <p:nvPr/>
        </p:nvSpPr>
        <p:spPr bwMode="auto">
          <a:xfrm>
            <a:off x="7452321" y="4000500"/>
            <a:ext cx="1691680" cy="796652"/>
          </a:xfrm>
          <a:prstGeom prst="borderCallout2">
            <a:avLst>
              <a:gd name="adj1" fmla="val 71546"/>
              <a:gd name="adj2" fmla="val 48088"/>
              <a:gd name="adj3" fmla="val 122185"/>
              <a:gd name="adj4" fmla="val 72662"/>
              <a:gd name="adj5" fmla="val 196219"/>
              <a:gd name="adj6" fmla="val 78528"/>
            </a:avLst>
          </a:prstGeom>
          <a:solidFill>
            <a:srgbClr val="FFC000"/>
          </a:solidFill>
          <a:ln w="25400" cmpd="sng" algn="ctr">
            <a:solidFill>
              <a:schemeClr val="tx1"/>
            </a:solidFill>
            <a:round/>
            <a:headEnd/>
            <a:tailEnd type="oval" w="lg" len="lg"/>
          </a:ln>
          <a:effectLst>
            <a:outerShdw blurRad="508000" dist="304800" dir="1200000" algn="tl" rotWithShape="0">
              <a:srgbClr val="FF0000">
                <a:alpha val="40000"/>
              </a:srgbClr>
            </a:outerShdw>
          </a:effectLst>
        </p:spPr>
        <p:txBody>
          <a:bodyPr/>
          <a:lstStyle/>
          <a:p>
            <a:pPr eaLnBrk="0" hangingPunct="0"/>
            <a:r>
              <a:rPr lang="de-AT" sz="1200" b="1" dirty="0" smtClean="0">
                <a:latin typeface="Avenir LT Std 45 Book" pitchFamily="34" charset="0"/>
                <a:cs typeface="Calibri" pitchFamily="34" charset="0"/>
              </a:rPr>
              <a:t>2008/9: </a:t>
            </a:r>
            <a:r>
              <a:rPr lang="de-AT" sz="1200" b="1" dirty="0">
                <a:latin typeface="Avenir LT Std 45 Book" pitchFamily="34" charset="0"/>
                <a:cs typeface="Calibri" pitchFamily="34" charset="0"/>
              </a:rPr>
              <a:t>Die Subprime-Krise löst eine weltweite Finanzkrise aus.</a:t>
            </a:r>
          </a:p>
        </p:txBody>
      </p:sp>
      <p:sp>
        <p:nvSpPr>
          <p:cNvPr id="31" name="Legende mit Linie 2 30"/>
          <p:cNvSpPr>
            <a:spLocks/>
          </p:cNvSpPr>
          <p:nvPr/>
        </p:nvSpPr>
        <p:spPr bwMode="auto">
          <a:xfrm>
            <a:off x="7452320" y="1556792"/>
            <a:ext cx="1691680" cy="796652"/>
          </a:xfrm>
          <a:prstGeom prst="borderCallout2">
            <a:avLst>
              <a:gd name="adj1" fmla="val 71546"/>
              <a:gd name="adj2" fmla="val 48088"/>
              <a:gd name="adj3" fmla="val 122185"/>
              <a:gd name="adj4" fmla="val 72662"/>
              <a:gd name="adj5" fmla="val 501865"/>
              <a:gd name="adj6" fmla="val 93002"/>
            </a:avLst>
          </a:prstGeom>
          <a:solidFill>
            <a:srgbClr val="FFC000"/>
          </a:solidFill>
          <a:ln w="25400" cmpd="sng" algn="ctr">
            <a:solidFill>
              <a:schemeClr val="tx1"/>
            </a:solidFill>
            <a:round/>
            <a:headEnd/>
            <a:tailEnd type="oval" w="lg" len="lg"/>
          </a:ln>
          <a:effectLst>
            <a:outerShdw blurRad="508000" dist="304800" dir="1200000" algn="tl" rotWithShape="0">
              <a:srgbClr val="FF0000">
                <a:alpha val="40000"/>
              </a:srgbClr>
            </a:outerShdw>
          </a:effectLst>
        </p:spPr>
        <p:txBody>
          <a:bodyPr/>
          <a:lstStyle/>
          <a:p>
            <a:pPr algn="l" rtl="0" eaLnBrk="0" hangingPunct="0"/>
            <a:r>
              <a:rPr lang="de-AT" sz="1200" b="1" dirty="0" smtClean="0">
                <a:latin typeface="Avenir LT Std 45 Book" pitchFamily="34" charset="0"/>
                <a:cs typeface="Calibri" pitchFamily="34" charset="0"/>
              </a:rPr>
              <a:t>20011/12: </a:t>
            </a:r>
            <a:r>
              <a:rPr lang="de-AT" sz="1200" b="1" dirty="0">
                <a:latin typeface="Avenir LT Std 45 Book" pitchFamily="34" charset="0"/>
                <a:cs typeface="Calibri" pitchFamily="34" charset="0"/>
              </a:rPr>
              <a:t>Die </a:t>
            </a:r>
            <a:r>
              <a:rPr lang="de-AT" sz="1200" b="1" dirty="0" smtClean="0">
                <a:latin typeface="Avenir LT Std 45 Book" pitchFamily="34" charset="0"/>
                <a:cs typeface="Calibri" pitchFamily="34" charset="0"/>
              </a:rPr>
              <a:t>Euro Krise erschüttert die Weltwirtschaft</a:t>
            </a:r>
            <a:endParaRPr lang="de-AT" sz="1200" b="1" dirty="0">
              <a:latin typeface="Avenir LT Std 45 Book" pitchFamily="34" charset="0"/>
              <a:cs typeface="Calibri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11960" y="476672"/>
            <a:ext cx="2592288" cy="769501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....immer häufiger, immer massiver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0" dirty="0" smtClean="0">
                <a:latin typeface="Calibri" pitchFamily="34" charset="0"/>
              </a:rPr>
              <a:t>Galoppierende Staatsverschuldung (OECD) </a:t>
            </a:r>
            <a:endParaRPr lang="de-DE" b="0" dirty="0">
              <a:latin typeface="Calibri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61206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732240" y="1052736"/>
            <a:ext cx="2411760" cy="1773198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Die Verschuldung steigt weltweit an, damit auch die Macht der Finanzwirtschaft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5832648" cy="533400"/>
          </a:xfrm>
        </p:spPr>
        <p:txBody>
          <a:bodyPr/>
          <a:lstStyle/>
          <a:p>
            <a:r>
              <a:rPr lang="de-AT" b="0" dirty="0" smtClean="0">
                <a:latin typeface="Calibri" pitchFamily="34" charset="0"/>
              </a:rPr>
              <a:t>Der schicksalhafte Zielkonflikt der Menschheit</a:t>
            </a:r>
            <a:endParaRPr lang="de-AT" b="0" dirty="0">
              <a:latin typeface="Calibri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www.woltron.com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Folie</a:t>
            </a:r>
            <a:fld id="{F17BD6DF-A975-403E-BA64-1D26C4DAA1F7}" type="slidenum">
              <a:rPr lang="de-DE" smtClean="0">
                <a:latin typeface="Calibri" pitchFamily="34" charset="0"/>
              </a:rPr>
              <a:pPr>
                <a:defRPr/>
              </a:pPr>
              <a:t>16</a:t>
            </a:fld>
            <a:endParaRPr lang="de-DE">
              <a:latin typeface="Calibri" pitchFamily="34" charset="0"/>
            </a:endParaRPr>
          </a:p>
        </p:txBody>
      </p:sp>
      <p:graphicFrame>
        <p:nvGraphicFramePr>
          <p:cNvPr id="5" name="Diagramm 4"/>
          <p:cNvGraphicFramePr/>
          <p:nvPr/>
        </p:nvGraphicFramePr>
        <p:xfrm>
          <a:off x="1043608" y="1397000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228184" y="2852936"/>
            <a:ext cx="2592288" cy="1438632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Die Ziele der Menschheit widersprechen einander im Kern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0" dirty="0" smtClean="0"/>
              <a:t>Österreich – Lage  und Ausblick</a:t>
            </a:r>
            <a:endParaRPr lang="de-DE" b="0" dirty="0"/>
          </a:p>
        </p:txBody>
      </p:sp>
      <p:pic>
        <p:nvPicPr>
          <p:cNvPr id="59394" name="Picture 2" descr="http://www.news.at/_storage/asset/1642733/storage/newsat:key-visual/file/12939438/oecd-bericht-insel-seligen-301503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12976"/>
            <a:ext cx="2160240" cy="1237420"/>
          </a:xfrm>
          <a:prstGeom prst="rect">
            <a:avLst/>
          </a:prstGeom>
          <a:noFill/>
        </p:spPr>
      </p:pic>
      <p:pic>
        <p:nvPicPr>
          <p:cNvPr id="59396" name="Picture 4" descr="http://static.diepresse.com/images/uploads_h425/6/a/2/726690/D2E10132-7021-4891-BFB0-8E0C0E6829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819729" cy="1231042"/>
          </a:xfrm>
          <a:prstGeom prst="rect">
            <a:avLst/>
          </a:prstGeom>
          <a:noFill/>
        </p:spPr>
      </p:pic>
      <p:pic>
        <p:nvPicPr>
          <p:cNvPr id="59398" name="Picture 6" descr="(c) APA/ROBERT JAEGER (ROBERT JAEGER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873" y="4499756"/>
            <a:ext cx="1458564" cy="2190423"/>
          </a:xfrm>
          <a:prstGeom prst="rect">
            <a:avLst/>
          </a:prstGeom>
          <a:noFill/>
        </p:spPr>
      </p:pic>
      <p:pic>
        <p:nvPicPr>
          <p:cNvPr id="59400" name="Picture 8" descr="(c) BilderBox (BilderBox / Erwin Wodicka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389" y="4512889"/>
            <a:ext cx="1447883" cy="2174382"/>
          </a:xfrm>
          <a:prstGeom prst="rect">
            <a:avLst/>
          </a:prstGeom>
          <a:noFill/>
        </p:spPr>
      </p:pic>
      <p:pic>
        <p:nvPicPr>
          <p:cNvPr id="59402" name="Picture 10" descr="(c) KitzbÅ¸heler Alpen (Stefan Eisend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212976"/>
            <a:ext cx="1847884" cy="1230474"/>
          </a:xfrm>
          <a:prstGeom prst="rect">
            <a:avLst/>
          </a:prstGeom>
          <a:noFill/>
        </p:spPr>
      </p:pic>
      <p:pic>
        <p:nvPicPr>
          <p:cNvPr id="59404" name="Picture 12" descr="(c) ACV, Marius HÅ¡finger (ACV, Marius HÅ¡finger)"/>
          <p:cNvPicPr>
            <a:picLocks noChangeAspect="1" noChangeArrowheads="1"/>
          </p:cNvPicPr>
          <p:nvPr/>
        </p:nvPicPr>
        <p:blipFill>
          <a:blip r:embed="rId8" cstate="print"/>
          <a:srcRect l="13777" r="4432"/>
          <a:stretch>
            <a:fillRect/>
          </a:stretch>
        </p:blipFill>
        <p:spPr bwMode="auto">
          <a:xfrm>
            <a:off x="3210578" y="4518546"/>
            <a:ext cx="2657566" cy="21636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848600" cy="533400"/>
          </a:xfrm>
        </p:spPr>
        <p:txBody>
          <a:bodyPr/>
          <a:lstStyle/>
          <a:p>
            <a:r>
              <a:rPr lang="de-AT" b="0" dirty="0" smtClean="0"/>
              <a:t>Bevölkerung</a:t>
            </a:r>
            <a:endParaRPr lang="de-DE" b="0" dirty="0"/>
          </a:p>
        </p:txBody>
      </p:sp>
      <p:pic>
        <p:nvPicPr>
          <p:cNvPr id="68610" name="Picture 2" descr="Austria Gridded Population Cart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40275">
            <a:off x="3804455" y="3679737"/>
            <a:ext cx="4959858" cy="1859947"/>
          </a:xfrm>
          <a:prstGeom prst="rect">
            <a:avLst/>
          </a:prstGeom>
          <a:noFill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5167215" cy="362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156176" y="1196752"/>
            <a:ext cx="2592288" cy="1104067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Die Alten werden mehr – Ballung im Osten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836712"/>
            <a:ext cx="7848600" cy="533400"/>
          </a:xfrm>
        </p:spPr>
        <p:txBody>
          <a:bodyPr/>
          <a:lstStyle/>
          <a:p>
            <a:r>
              <a:rPr lang="de-AT" b="0" dirty="0" smtClean="0"/>
              <a:t>Bruttoinlandsprodukt pro Kopf</a:t>
            </a:r>
            <a:endParaRPr lang="de-DE" b="0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6472621" cy="486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148064" y="476672"/>
            <a:ext cx="2592288" cy="769501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Hohe spezifische Leistung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6948264" y="6016752"/>
            <a:ext cx="2195736" cy="8412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/>
            <a:endParaRPr lang="de-AT" sz="2400" smtClean="0">
              <a:latin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6948264" y="2276872"/>
            <a:ext cx="2195736" cy="13532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0" dirty="0" smtClean="0"/>
              <a:t>Die Welt </a:t>
            </a:r>
            <a:br>
              <a:rPr lang="de-AT" b="0" dirty="0" smtClean="0"/>
            </a:br>
            <a:r>
              <a:rPr lang="de-AT" b="0" dirty="0" smtClean="0"/>
              <a:t>Megatrends</a:t>
            </a:r>
            <a:endParaRPr lang="de-AT" b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 l="6078" t="22543" r="10071" b="4696"/>
          <a:stretch>
            <a:fillRect/>
          </a:stretch>
        </p:blipFill>
        <p:spPr bwMode="auto">
          <a:xfrm>
            <a:off x="683568" y="3429000"/>
            <a:ext cx="4608512" cy="290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http://www.herrmann-neuffen.de/Michael/tandem/globus.gif"/>
          <p:cNvPicPr>
            <a:picLocks noChangeAspect="1" noChangeArrowheads="1"/>
          </p:cNvPicPr>
          <p:nvPr/>
        </p:nvPicPr>
        <p:blipFill>
          <a:blip r:embed="rId4" cstate="print"/>
          <a:srcRect r="24155"/>
          <a:stretch>
            <a:fillRect/>
          </a:stretch>
        </p:blipFill>
        <p:spPr bwMode="auto">
          <a:xfrm>
            <a:off x="6372200" y="3068960"/>
            <a:ext cx="2771800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172" y="476672"/>
            <a:ext cx="2437656" cy="533400"/>
          </a:xfrm>
        </p:spPr>
        <p:txBody>
          <a:bodyPr/>
          <a:lstStyle/>
          <a:p>
            <a:r>
              <a:rPr lang="de-AT" b="0" dirty="0" smtClean="0"/>
              <a:t>Budget 2013</a:t>
            </a:r>
            <a:endParaRPr lang="de-DE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7344816" cy="519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156176" y="2780928"/>
            <a:ext cx="2592288" cy="769501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Extrem hoher Sozialausgabenanteil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Budget 2013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7838256" cy="44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228184" y="1124744"/>
            <a:ext cx="2592288" cy="769501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Extrem hoher Sozialausgabenanteil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Pfeil nach links 5"/>
          <p:cNvSpPr/>
          <p:nvPr/>
        </p:nvSpPr>
        <p:spPr>
          <a:xfrm rot="18173762">
            <a:off x="4598584" y="2674410"/>
            <a:ext cx="23042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Steuern und Sozialabgaben</a:t>
            </a:r>
            <a:endParaRPr lang="de-DE" dirty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95450"/>
            <a:ext cx="6598259" cy="420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6228184" y="1124744"/>
            <a:ext cx="2592288" cy="434935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Steuerlast 42%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0" dirty="0" smtClean="0"/>
              <a:t>Budgetdefizit</a:t>
            </a:r>
            <a:endParaRPr lang="de-DE" b="0" dirty="0"/>
          </a:p>
        </p:txBody>
      </p:sp>
      <p:pic>
        <p:nvPicPr>
          <p:cNvPr id="84994" name="Picture 2" descr="http://diepresse.com/images/uploads/d/8/2/744834/budget_konjunktur_bringt_rucksack_launchy-view-133303804549320120329183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688511" cy="4464496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6084168" y="980728"/>
            <a:ext cx="2592288" cy="434935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Immer wieder Defizit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0" dirty="0" smtClean="0"/>
              <a:t>Staatschulden</a:t>
            </a:r>
            <a:endParaRPr lang="de-DE" b="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39932"/>
            <a:ext cx="4176464" cy="357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0"/>
            <a:ext cx="3744416" cy="63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0" dirty="0" smtClean="0"/>
              <a:t>Risiken aus Rettungsfonds etc. </a:t>
            </a:r>
            <a:endParaRPr lang="de-DE" b="0" dirty="0"/>
          </a:p>
        </p:txBody>
      </p:sp>
      <p:pic>
        <p:nvPicPr>
          <p:cNvPr id="4" name="Grafik 3" descr="http://images.derstandard.at/2012/09/12/13452572339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30243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21221"/>
              </p:ext>
            </p:extLst>
          </p:nvPr>
        </p:nvGraphicFramePr>
        <p:xfrm>
          <a:off x="899592" y="1556791"/>
          <a:ext cx="4824536" cy="4598764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933518"/>
                <a:gridCol w="891018"/>
              </a:tblGrid>
              <a:tr h="247064">
                <a:tc>
                  <a:txBody>
                    <a:bodyPr/>
                    <a:lstStyle/>
                    <a:p>
                      <a:pPr algn="l" fontAlgn="t"/>
                      <a:endParaRPr lang="de-DE" sz="1100" b="0" dirty="0">
                        <a:latin typeface="Calibri" pitchFamily="34" charset="0"/>
                      </a:endParaRPr>
                    </a:p>
                  </a:txBody>
                  <a:tcPr marL="9257" marR="9257" marT="23144" marB="23144"/>
                </a:tc>
                <a:tc>
                  <a:txBody>
                    <a:bodyPr/>
                    <a:lstStyle/>
                    <a:p>
                      <a:endParaRPr lang="de-DE" sz="1100" dirty="0">
                        <a:latin typeface="Calibri" pitchFamily="34" charset="0"/>
                      </a:endParaRPr>
                    </a:p>
                  </a:txBody>
                  <a:tcPr marL="55544" marR="55544" marT="27772" marB="27772">
                    <a:solidFill>
                      <a:srgbClr val="FFFF00"/>
                    </a:solidFill>
                  </a:tcPr>
                </a:tc>
              </a:tr>
              <a:tr h="578693">
                <a:tc>
                  <a:txBody>
                    <a:bodyPr/>
                    <a:lstStyle/>
                    <a:p>
                      <a:pPr algn="l" fontAlgn="t"/>
                      <a:r>
                        <a:rPr lang="de-AT" sz="1400" b="1" dirty="0">
                          <a:latin typeface="Calibri" pitchFamily="34" charset="0"/>
                        </a:rPr>
                        <a:t>Haftungssumme bei Zahlungsausfall der GIPS-Länder, Italiens und Zyperns</a:t>
                      </a:r>
                    </a:p>
                  </a:txBody>
                  <a:tcPr marL="9257" marR="9257" marT="23144" marB="23144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dirty="0">
                          <a:latin typeface="Calibri" pitchFamily="34" charset="0"/>
                        </a:rPr>
                        <a:t>Mrd. Euro</a:t>
                      </a:r>
                    </a:p>
                  </a:txBody>
                  <a:tcPr marL="9257" marR="9257" marT="23144" marB="23144">
                    <a:solidFill>
                      <a:srgbClr val="FFFF00"/>
                    </a:solidFill>
                  </a:tcPr>
                </a:tc>
              </a:tr>
              <a:tr h="496322">
                <a:tc>
                  <a:txBody>
                    <a:bodyPr/>
                    <a:lstStyle/>
                    <a:p>
                      <a:pPr algn="l" fontAlgn="t"/>
                      <a:r>
                        <a:rPr lang="de-AT" sz="1400" dirty="0">
                          <a:latin typeface="Calibri" pitchFamily="34" charset="0"/>
                        </a:rPr>
                        <a:t>TARGET-Verbindlichkeiten (GIPS-Länder, Italien und Zypern</a:t>
                      </a:r>
                      <a:r>
                        <a:rPr lang="de-AT" sz="1400" dirty="0" smtClean="0">
                          <a:latin typeface="Calibri" pitchFamily="34" charset="0"/>
                        </a:rPr>
                        <a:t>) – s. </a:t>
                      </a:r>
                      <a:r>
                        <a:rPr lang="de-AT" sz="1400" dirty="0" smtClean="0">
                          <a:latin typeface="Calibri" pitchFamily="34" charset="0"/>
                          <a:hlinkClick r:id="rId4"/>
                        </a:rPr>
                        <a:t>LINK</a:t>
                      </a:r>
                      <a:endParaRPr lang="de-AT" sz="1400" b="0" dirty="0">
                        <a:latin typeface="Calibri" pitchFamily="34" charset="0"/>
                      </a:endParaRPr>
                    </a:p>
                  </a:txBody>
                  <a:tcPr marL="9257" marR="9257" marT="23144" marB="23144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dirty="0">
                          <a:latin typeface="Calibri" pitchFamily="34" charset="0"/>
                        </a:rPr>
                        <a:t>42</a:t>
                      </a:r>
                    </a:p>
                  </a:txBody>
                  <a:tcPr marL="9257" marR="9257" marT="23144" marB="23144">
                    <a:solidFill>
                      <a:srgbClr val="FFFF00"/>
                    </a:solidFill>
                  </a:tcPr>
                </a:tc>
              </a:tr>
              <a:tr h="402052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dirty="0">
                          <a:latin typeface="Calibri" pitchFamily="34" charset="0"/>
                        </a:rPr>
                        <a:t>EZB-</a:t>
                      </a:r>
                      <a:r>
                        <a:rPr lang="de-DE" sz="1400" dirty="0" err="1">
                          <a:latin typeface="Calibri" pitchFamily="34" charset="0"/>
                        </a:rPr>
                        <a:t>Staatsanleihenkäufe</a:t>
                      </a:r>
                      <a:r>
                        <a:rPr lang="de-DE" sz="1400" dirty="0">
                          <a:latin typeface="Calibri" pitchFamily="34" charset="0"/>
                        </a:rPr>
                        <a:t> (Stand 26.10.2012)</a:t>
                      </a:r>
                      <a:endParaRPr lang="de-DE" sz="1400" b="0" dirty="0">
                        <a:latin typeface="Calibri" pitchFamily="34" charset="0"/>
                      </a:endParaRPr>
                    </a:p>
                  </a:txBody>
                  <a:tcPr marL="9257" marR="9257" marT="23144" marB="23144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dirty="0">
                          <a:latin typeface="Calibri" pitchFamily="34" charset="0"/>
                        </a:rPr>
                        <a:t>6</a:t>
                      </a:r>
                    </a:p>
                  </a:txBody>
                  <a:tcPr marL="9257" marR="9257" marT="23144" marB="23144">
                    <a:solidFill>
                      <a:srgbClr val="FFFF00"/>
                    </a:solidFill>
                  </a:tcPr>
                </a:tc>
              </a:tr>
              <a:tr h="402052">
                <a:tc>
                  <a:txBody>
                    <a:bodyPr/>
                    <a:lstStyle/>
                    <a:p>
                      <a:pPr algn="l" fontAlgn="t"/>
                      <a:r>
                        <a:rPr lang="de-AT" sz="1400">
                          <a:latin typeface="Calibri" pitchFamily="34" charset="0"/>
                        </a:rPr>
                        <a:t>Hilfe für Griechenland (Euroländer, EFSF, IWF)</a:t>
                      </a:r>
                      <a:endParaRPr lang="de-AT" sz="1400" b="0">
                        <a:latin typeface="Calibri" pitchFamily="34" charset="0"/>
                      </a:endParaRPr>
                    </a:p>
                  </a:txBody>
                  <a:tcPr marL="9257" marR="9257" marT="23144" marB="23144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dirty="0">
                          <a:latin typeface="Calibri" pitchFamily="34" charset="0"/>
                        </a:rPr>
                        <a:t>8</a:t>
                      </a:r>
                    </a:p>
                  </a:txBody>
                  <a:tcPr marL="9257" marR="9257" marT="23144" marB="23144">
                    <a:solidFill>
                      <a:srgbClr val="FFFF00"/>
                    </a:solidFill>
                  </a:tcPr>
                </a:tc>
              </a:tr>
              <a:tr h="402052">
                <a:tc>
                  <a:txBody>
                    <a:bodyPr/>
                    <a:lstStyle/>
                    <a:p>
                      <a:pPr algn="l" fontAlgn="t"/>
                      <a:r>
                        <a:rPr lang="de-AT" sz="1400">
                          <a:latin typeface="Calibri" pitchFamily="34" charset="0"/>
                        </a:rPr>
                        <a:t>Hilfe für Irland (Euroländer, EFSF, IWF)</a:t>
                      </a:r>
                      <a:endParaRPr lang="de-AT" sz="1400" b="0">
                        <a:latin typeface="Calibri" pitchFamily="34" charset="0"/>
                      </a:endParaRPr>
                    </a:p>
                  </a:txBody>
                  <a:tcPr marL="9257" marR="9257" marT="23144" marB="23144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dirty="0">
                          <a:latin typeface="Calibri" pitchFamily="34" charset="0"/>
                        </a:rPr>
                        <a:t>1</a:t>
                      </a:r>
                    </a:p>
                  </a:txBody>
                  <a:tcPr marL="9257" marR="9257" marT="23144" marB="23144">
                    <a:solidFill>
                      <a:srgbClr val="FFFF00"/>
                    </a:solidFill>
                  </a:tcPr>
                </a:tc>
              </a:tr>
              <a:tr h="402052">
                <a:tc>
                  <a:txBody>
                    <a:bodyPr/>
                    <a:lstStyle/>
                    <a:p>
                      <a:pPr algn="l" fontAlgn="t"/>
                      <a:r>
                        <a:rPr lang="de-AT" sz="1400">
                          <a:latin typeface="Calibri" pitchFamily="34" charset="0"/>
                        </a:rPr>
                        <a:t>Hilfe für Portugal (Euroländer, EFSF, IWF)</a:t>
                      </a:r>
                      <a:endParaRPr lang="de-AT" sz="1400" b="0">
                        <a:latin typeface="Calibri" pitchFamily="34" charset="0"/>
                      </a:endParaRPr>
                    </a:p>
                  </a:txBody>
                  <a:tcPr marL="9257" marR="9257" marT="23144" marB="23144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dirty="0">
                          <a:latin typeface="Calibri" pitchFamily="34" charset="0"/>
                        </a:rPr>
                        <a:t>2</a:t>
                      </a:r>
                    </a:p>
                  </a:txBody>
                  <a:tcPr marL="9257" marR="9257" marT="23144" marB="23144">
                    <a:solidFill>
                      <a:srgbClr val="FFFF00"/>
                    </a:solidFill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l" fontAlgn="t"/>
                      <a:r>
                        <a:rPr lang="de-AT" sz="1400">
                          <a:latin typeface="Calibri" pitchFamily="34" charset="0"/>
                        </a:rPr>
                        <a:t>IWF (noch nicht vergebene Mittel)</a:t>
                      </a:r>
                      <a:endParaRPr lang="de-AT" sz="1400" b="0">
                        <a:latin typeface="Calibri" pitchFamily="34" charset="0"/>
                      </a:endParaRPr>
                    </a:p>
                  </a:txBody>
                  <a:tcPr marL="9257" marR="9257" marT="23144" marB="23144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dirty="0">
                          <a:latin typeface="Calibri" pitchFamily="34" charset="0"/>
                        </a:rPr>
                        <a:t>2</a:t>
                      </a:r>
                    </a:p>
                  </a:txBody>
                  <a:tcPr marL="9257" marR="9257" marT="23144" marB="23144">
                    <a:solidFill>
                      <a:srgbClr val="FFFF00"/>
                    </a:solidFill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>
                          <a:latin typeface="Calibri" pitchFamily="34" charset="0"/>
                        </a:rPr>
                        <a:t>ESM-Garantien</a:t>
                      </a:r>
                      <a:endParaRPr lang="de-DE" sz="1400" b="0">
                        <a:latin typeface="Calibri" pitchFamily="34" charset="0"/>
                      </a:endParaRPr>
                    </a:p>
                  </a:txBody>
                  <a:tcPr marL="9257" marR="9257" marT="23144" marB="23144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dirty="0">
                          <a:latin typeface="Calibri" pitchFamily="34" charset="0"/>
                        </a:rPr>
                        <a:t>17</a:t>
                      </a:r>
                    </a:p>
                  </a:txBody>
                  <a:tcPr marL="9257" marR="9257" marT="23144" marB="23144">
                    <a:solidFill>
                      <a:srgbClr val="FFFF00"/>
                    </a:solidFill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fontAlgn="t"/>
                      <a:r>
                        <a:rPr lang="de-DE" sz="1400">
                          <a:latin typeface="Calibri" pitchFamily="34" charset="0"/>
                        </a:rPr>
                        <a:t>ESM-Kapitaleinlage</a:t>
                      </a:r>
                      <a:endParaRPr lang="de-DE" sz="1400" b="0">
                        <a:latin typeface="Calibri" pitchFamily="34" charset="0"/>
                      </a:endParaRPr>
                    </a:p>
                  </a:txBody>
                  <a:tcPr marL="9257" marR="9257" marT="23144" marB="23144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dirty="0">
                          <a:latin typeface="Calibri" pitchFamily="34" charset="0"/>
                        </a:rPr>
                        <a:t>2</a:t>
                      </a:r>
                    </a:p>
                  </a:txBody>
                  <a:tcPr marL="9257" marR="9257" marT="23144" marB="23144">
                    <a:solidFill>
                      <a:srgbClr val="FFFF00"/>
                    </a:solidFill>
                  </a:tcPr>
                </a:tc>
              </a:tr>
              <a:tr h="578693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>
                          <a:latin typeface="Calibri" pitchFamily="34" charset="0"/>
                        </a:rPr>
                        <a:t>Unterproportionale Banknotenausgabe der Krisenländer</a:t>
                      </a:r>
                      <a:endParaRPr lang="de-DE" sz="1400" b="0">
                        <a:latin typeface="Calibri" pitchFamily="34" charset="0"/>
                      </a:endParaRPr>
                    </a:p>
                  </a:txBody>
                  <a:tcPr marL="9257" marR="9257" marT="23144" marB="23144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dirty="0">
                          <a:latin typeface="Calibri" pitchFamily="34" charset="0"/>
                        </a:rPr>
                        <a:t>-1</a:t>
                      </a:r>
                    </a:p>
                  </a:txBody>
                  <a:tcPr marL="9257" marR="9257" marT="23144" marB="23144">
                    <a:solidFill>
                      <a:srgbClr val="FFFF00"/>
                    </a:solidFill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>
                          <a:latin typeface="Calibri" pitchFamily="34" charset="0"/>
                        </a:rPr>
                        <a:t>Summe</a:t>
                      </a:r>
                      <a:endParaRPr lang="de-DE" sz="1400" b="0">
                        <a:latin typeface="Calibri" pitchFamily="34" charset="0"/>
                      </a:endParaRPr>
                    </a:p>
                  </a:txBody>
                  <a:tcPr marL="9257" marR="9257" marT="23144" marB="23144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80</a:t>
                      </a:r>
                    </a:p>
                  </a:txBody>
                  <a:tcPr marL="9257" marR="9257" marT="23144" marB="23144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220072" y="260648"/>
            <a:ext cx="3059832" cy="1170980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chemeClr val="bg1"/>
                </a:solidFill>
                <a:latin typeface="Calibri" pitchFamily="34" charset="0"/>
              </a:rPr>
              <a:t>Gesamt – Eventualverbindlichkeiten aus EU – Haftungen übersteigen das Jahresbudget</a:t>
            </a:r>
            <a:endParaRPr lang="de-DE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0" dirty="0" smtClean="0">
                <a:latin typeface="Calibri" panose="020F0502020204030204" pitchFamily="34" charset="0"/>
              </a:rPr>
              <a:t>Kernaussagen zur Euro – Krise - I</a:t>
            </a:r>
            <a:endParaRPr lang="de-AT" b="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333135"/>
              </p:ext>
            </p:extLst>
          </p:nvPr>
        </p:nvGraphicFramePr>
        <p:xfrm>
          <a:off x="838200" y="1628799"/>
          <a:ext cx="7694240" cy="4680520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7694240"/>
              </a:tblGrid>
              <a:tr h="449675"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Die Europäische Finanzkrise ist ein der weltweiten Finanzkrise nachgeordnetes </a:t>
                      </a:r>
                      <a:r>
                        <a:rPr lang="de-AT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Phänomen mit spezifischen Konstruktionsfehlern.</a:t>
                      </a:r>
                      <a:endParaRPr lang="de-AT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736" marR="17736" marT="0" marB="0"/>
                </a:tc>
              </a:tr>
              <a:tr h="633446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Die Balance zwischen Ersparnissen und rentierlichen Investitionen  ist nicht mehr gegeben. </a:t>
                      </a:r>
                      <a:endParaRPr lang="de-A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6" marR="17736" marT="0" marB="0"/>
                </a:tc>
              </a:tr>
              <a:tr h="674512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Irrglaube </a:t>
                      </a: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einen kurzfristig herstellbaren Gleichschritt vollkommen unterschiedlicher Volkswirtschaften, Steuer -  und </a:t>
                      </a: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Arbeitskulturen, trügerisches </a:t>
                      </a: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Vertrauen der Finanzmärkte in die Sicherheit von Krediten an schwache </a:t>
                      </a: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Staaten</a:t>
                      </a:r>
                      <a:endParaRPr lang="de-A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6" marR="17736" marT="0" marB="0"/>
                </a:tc>
              </a:tr>
              <a:tr h="449675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4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EinGeldschwemme</a:t>
                      </a: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de-AT" sz="1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4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stranded</a:t>
                      </a: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Investments und </a:t>
                      </a: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faule </a:t>
                      </a: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Krediten </a:t>
                      </a: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Stichwort: Immobilien in Spanien und Italien). </a:t>
                      </a:r>
                      <a:endParaRPr lang="de-A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6" marR="17736" marT="0" marB="0"/>
                </a:tc>
              </a:tr>
              <a:tr h="899350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Die südlichen Staaten werden viele Jahrzehnte brauchen, um – vielleicht – eine ähnliche Leistungskraft zu entwickeln wie der Norden –und der wird ebenfalls nicht stehenbleiben. Der Norden kann hohe Unterstützungsleistungen allerdings  nicht ohne schwere Beeinträchtigung seines eigenen Fortkommens durchfinanzieren. </a:t>
                      </a:r>
                      <a:endParaRPr lang="de-A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6" marR="17736" marT="0" marB="0"/>
                </a:tc>
              </a:tr>
              <a:tr h="1124187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A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Die Konsequenzen einer Vergesellschaftung von Schulden und Haftungen </a:t>
                      </a: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würde </a:t>
                      </a: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Europa insgesamt schwächen.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Die mancherseits geforderte Solidarität heißt, das Geld der mittel- und nordeuropäischen  Steuerzahler an reiche Spekulanten zu verschleudern.</a:t>
                      </a:r>
                      <a:endParaRPr lang="de-A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A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6" marR="17736" marT="0" marB="0"/>
                </a:tc>
              </a:tr>
              <a:tr h="449675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Eine wirksame Kontrolle ist nur </a:t>
                      </a: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vermittels einer rigiden zentralen </a:t>
                      </a: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Organisation</a:t>
                      </a:r>
                      <a:r>
                        <a:rPr lang="de-AT" sz="1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und </a:t>
                      </a: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Durchsetzungskraft möglich: United States </a:t>
                      </a:r>
                      <a:r>
                        <a:rPr lang="de-AT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Europe. </a:t>
                      </a:r>
                      <a:endParaRPr lang="de-A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6" marR="177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22884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</a:rPr>
              <a:t>Kernaussagen zur Euro – Krise - </a:t>
            </a:r>
            <a:r>
              <a:rPr lang="de-AT" dirty="0" smtClean="0">
                <a:latin typeface="Calibri" panose="020F0502020204030204" pitchFamily="34" charset="0"/>
              </a:rPr>
              <a:t>II</a:t>
            </a:r>
            <a:endParaRPr lang="de-AT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62773"/>
              </p:ext>
            </p:extLst>
          </p:nvPr>
        </p:nvGraphicFramePr>
        <p:xfrm>
          <a:off x="1115616" y="1628800"/>
          <a:ext cx="6542112" cy="1867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50"/>
                <a:gridCol w="6367462"/>
              </a:tblGrid>
              <a:tr h="675100">
                <a:tc>
                  <a:txBody>
                    <a:bodyPr/>
                    <a:lstStyle/>
                    <a:p>
                      <a:endParaRPr lang="de-AT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7736" marR="17736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Die Dynamik der Entwicklung läuft so schnell, dass die EU - Entscheidungsmechanismen nicht rechtzeitig agieren können. Das aktuelle  System ist selbsthemmend. </a:t>
                      </a:r>
                      <a:endParaRPr lang="de-AT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A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6" marR="17736" marT="0" marB="0"/>
                </a:tc>
              </a:tr>
              <a:tr h="675100">
                <a:tc>
                  <a:txBody>
                    <a:bodyPr/>
                    <a:lstStyle/>
                    <a:p>
                      <a:endParaRPr lang="de-AT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7736" marR="17736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Die  Entfremdung zwischen den Staaten und der Backlash zum Nationalismus wird </a:t>
                      </a:r>
                      <a:r>
                        <a:rPr lang="de-AT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gerade wegen der Spannungen, die der Euro verursacht, </a:t>
                      </a:r>
                      <a:r>
                        <a:rPr lang="de-AT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weitergehen – das Gegenteil des Friedensprojekts EU könnte sich anbahnen. </a:t>
                      </a:r>
                      <a:endParaRPr lang="de-AT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A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6" marR="17736" marT="0" marB="0"/>
                </a:tc>
              </a:tr>
              <a:tr h="338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e-A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6" marR="177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A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de-AT" sz="1400" b="0" u="sng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Mehr unter </a:t>
                      </a:r>
                      <a:r>
                        <a:rPr lang="de-AT" sz="1400" b="0" u="sng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LINK</a:t>
                      </a:r>
                      <a:r>
                        <a:rPr lang="de-AT" sz="1400" b="0" u="sng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de-AT" sz="1400" b="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36" marR="17736" marT="0" marB="0"/>
                </a:tc>
              </a:tr>
            </a:tbl>
          </a:graphicData>
        </a:graphic>
      </p:graphicFrame>
      <p:pic>
        <p:nvPicPr>
          <p:cNvPr id="4" name="Bild 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2996952"/>
            <a:ext cx="4464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4582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0" dirty="0" smtClean="0"/>
              <a:t>Enteignung der Sparer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060848"/>
            <a:ext cx="4824536" cy="4114800"/>
          </a:xfrm>
        </p:spPr>
        <p:txBody>
          <a:bodyPr/>
          <a:lstStyle/>
          <a:p>
            <a:pPr>
              <a:buNone/>
            </a:pPr>
            <a:r>
              <a:rPr lang="de-AT" sz="1600" b="1" dirty="0" smtClean="0">
                <a:solidFill>
                  <a:schemeClr val="tx1"/>
                </a:solidFill>
              </a:rPr>
              <a:t>Inflation und Finanzrepression</a:t>
            </a:r>
          </a:p>
          <a:p>
            <a:endParaRPr lang="de-AT" sz="1600" dirty="0" smtClean="0">
              <a:solidFill>
                <a:schemeClr val="tx1"/>
              </a:solidFill>
            </a:endParaRPr>
          </a:p>
          <a:p>
            <a:r>
              <a:rPr lang="de-AT" sz="1600" dirty="0" smtClean="0">
                <a:solidFill>
                  <a:schemeClr val="tx1"/>
                </a:solidFill>
              </a:rPr>
              <a:t>Der Zins auf Anleihen ist ein Fieberthermometer, das den Gesundheitszustand einer Volkswirtschaft anzeigt. </a:t>
            </a:r>
          </a:p>
          <a:p>
            <a:r>
              <a:rPr lang="de-AT" sz="1600" b="1" dirty="0" smtClean="0">
                <a:solidFill>
                  <a:schemeClr val="tx1"/>
                </a:solidFill>
              </a:rPr>
              <a:t>Der Vermögensverlust durch Negativ- Nettozinsen für deutsche Sparer wird auf 40 Milliarden Euro jährlich geschätzt. </a:t>
            </a:r>
            <a:r>
              <a:rPr lang="de-AT" sz="1600" dirty="0" smtClean="0">
                <a:solidFill>
                  <a:schemeClr val="tx1"/>
                </a:solidFill>
              </a:rPr>
              <a:t>Tagesgeld, Sparbücher und Bundesanleihen sind zu Enteignungsmaschinen geworden. </a:t>
            </a:r>
          </a:p>
          <a:p>
            <a:r>
              <a:rPr lang="de-AT" sz="1600" dirty="0" smtClean="0">
                <a:solidFill>
                  <a:schemeClr val="tx1"/>
                </a:solidFill>
              </a:rPr>
              <a:t>Negative Realzinsen wirken sich preistreibend auf nicht reproduzierbare Güter aus, wie Immobilien, Bauland oder Gold.</a:t>
            </a:r>
          </a:p>
          <a:p>
            <a:endParaRPr lang="de-AT" sz="1600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de-AT" sz="1200" dirty="0" smtClean="0">
                <a:solidFill>
                  <a:schemeClr val="tx1"/>
                </a:solidFill>
              </a:rPr>
              <a:t>2. Nov. 2012</a:t>
            </a:r>
          </a:p>
          <a:p>
            <a:endParaRPr lang="de-DE" sz="1600" dirty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805264"/>
            <a:ext cx="943173" cy="1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932040" y="764704"/>
            <a:ext cx="2952328" cy="1438632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Inflation und Niedrigzins vernichten  aktuell pro Jahr etwa 4 – 6 % an Kaufkraft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1442" name="Picture 2" descr="http://diepresse.com/images/uploads/d/f/b/724475/inflationsrate_eurozone_geht_deutlich_grafik-inflation_eu_201120120117135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92896"/>
            <a:ext cx="3240360" cy="331358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3960440" cy="533400"/>
          </a:xfrm>
        </p:spPr>
        <p:txBody>
          <a:bodyPr/>
          <a:lstStyle/>
          <a:p>
            <a:r>
              <a:rPr lang="de-AT" b="0" dirty="0" smtClean="0"/>
              <a:t>SWOT – Analyse Österreich</a:t>
            </a:r>
            <a:endParaRPr lang="de-DE" b="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83568" y="620688"/>
          <a:ext cx="8136904" cy="5653120"/>
        </p:xfrm>
        <a:graphic>
          <a:graphicData uri="http://schemas.openxmlformats.org/drawingml/2006/table">
            <a:tbl>
              <a:tblPr/>
              <a:tblGrid>
                <a:gridCol w="4012266"/>
                <a:gridCol w="4124638"/>
              </a:tblGrid>
              <a:tr h="192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400" b="1" kern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/>
                        </a:rPr>
                        <a:t>Stärken</a:t>
                      </a:r>
                      <a:r>
                        <a:rPr lang="de-AT" sz="1400" b="1" kern="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/>
                        </a:rPr>
                        <a:t> –</a:t>
                      </a:r>
                      <a:r>
                        <a:rPr lang="de-AT" sz="1400" b="1" kern="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+mn-cs"/>
                        </a:rPr>
                        <a:t>Chancen</a:t>
                      </a:r>
                      <a:endParaRPr lang="de-DE" sz="1400" b="1" kern="0" dirty="0">
                        <a:solidFill>
                          <a:srgbClr val="0070C0"/>
                        </a:solidFill>
                        <a:latin typeface="Calibri" pitchFamily="34" charset="0"/>
                        <a:cs typeface="Times New Roman"/>
                      </a:endParaRPr>
                    </a:p>
                  </a:txBody>
                  <a:tcPr marL="12213" marR="122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1400" b="1" kern="0" baseline="0" dirty="0" smtClean="0">
                        <a:solidFill>
                          <a:srgbClr val="0070C0"/>
                        </a:solidFill>
                        <a:latin typeface="Calibri" pitchFamily="34" charset="0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 b="1" kern="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+mn-cs"/>
                        </a:rPr>
                        <a:t>Schwächen –– Risiken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Strength</a:t>
                      </a:r>
                      <a:endParaRPr lang="de-DE" sz="1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Weakness</a:t>
                      </a:r>
                      <a:endParaRPr lang="de-DE" sz="100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56189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lang="de-DE" sz="12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Günstige geopolitische Lage inmitten der EU</a:t>
                      </a:r>
                      <a:endParaRPr lang="de-DE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2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Rohstoffarmut</a:t>
                      </a:r>
                      <a:endParaRPr lang="de-DE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lang="de-DE" sz="12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Vergleichsweise gut </a:t>
                      </a:r>
                      <a:r>
                        <a:rPr lang="de-DE" sz="1200" b="1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+mn-cs"/>
                        </a:rPr>
                        <a:t>ausgebildete</a:t>
                      </a:r>
                      <a:r>
                        <a:rPr lang="de-DE" sz="12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, sozial harmonische Bevölkerung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lang="de-DE" sz="12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ehrgeizige Jugend</a:t>
                      </a:r>
                      <a:endParaRPr lang="de-DE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2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Ungünstige demographische Situation</a:t>
                      </a:r>
                      <a:endParaRPr lang="de-DE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lang="de-DE" sz="12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Exzellente Infrastruktur</a:t>
                      </a:r>
                      <a:endParaRPr lang="de-DE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AT" sz="1200" b="1" dirty="0" smtClean="0">
                          <a:latin typeface="Calibri" pitchFamily="34" charset="0"/>
                          <a:ea typeface="Times New Roman"/>
                        </a:rPr>
                        <a:t>Ineffiziente</a:t>
                      </a:r>
                      <a:r>
                        <a:rPr lang="de-AT" sz="1200" b="1" baseline="0" dirty="0" smtClean="0">
                          <a:latin typeface="Calibri" pitchFamily="34" charset="0"/>
                          <a:ea typeface="Times New Roman"/>
                        </a:rPr>
                        <a:t> Verwaltung, Unternehmerfeindlichkeit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AT" sz="1200" b="1" baseline="0" dirty="0" smtClean="0">
                          <a:latin typeface="Calibri" pitchFamily="34" charset="0"/>
                          <a:ea typeface="Times New Roman"/>
                        </a:rPr>
                        <a:t>hohe Abgabequoten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endParaRPr lang="de-AT" sz="1200" b="1" baseline="0" dirty="0" smtClean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lang="de-DE" sz="12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Gute Umweltsituation, saubere Lebensgrundlagen</a:t>
                      </a:r>
                      <a:endParaRPr lang="de-DE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AT" sz="1200" b="1" baseline="0" dirty="0" smtClean="0">
                          <a:latin typeface="Calibri" pitchFamily="34" charset="0"/>
                          <a:ea typeface="Times New Roman"/>
                        </a:rPr>
                        <a:t>Träge politische Strukturen, Starker politischer Einfluss, </a:t>
                      </a:r>
                    </a:p>
                  </a:txBody>
                  <a:tcPr marL="12213" marR="1221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r>
                        <a:rPr lang="de-AT" sz="1200" b="1" dirty="0" smtClean="0">
                          <a:latin typeface="Calibri" pitchFamily="34" charset="0"/>
                          <a:ea typeface="Times New Roman"/>
                        </a:rPr>
                        <a:t>Hoher Anteil lokaler elektrischer Energieerzeugung</a:t>
                      </a:r>
                      <a:endParaRPr lang="de-DE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28600" algn="l"/>
                        </a:tabLst>
                        <a:defRPr/>
                      </a:pPr>
                      <a:r>
                        <a:rPr lang="de-AT" sz="1200" b="1" dirty="0" smtClean="0">
                          <a:latin typeface="Calibri" pitchFamily="34" charset="0"/>
                          <a:ea typeface="Times New Roman"/>
                        </a:rPr>
                        <a:t>Niedriger  Anteil lokaler fossiler</a:t>
                      </a:r>
                      <a:r>
                        <a:rPr lang="de-AT" sz="1200" b="1" baseline="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de-AT" sz="1200" b="1" dirty="0" smtClean="0">
                          <a:latin typeface="Calibri" pitchFamily="34" charset="0"/>
                          <a:ea typeface="Times New Roman"/>
                        </a:rPr>
                        <a:t> Energierohstoffe</a:t>
                      </a:r>
                      <a:endParaRPr lang="de-DE" sz="12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endParaRPr lang="de-AT" sz="1200" b="1" baseline="0" dirty="0" smtClean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66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Opportunities</a:t>
                      </a:r>
                      <a:endParaRPr lang="de-DE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Threats</a:t>
                      </a:r>
                      <a:endParaRPr lang="de-DE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4368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AT" sz="1200" b="1" dirty="0" smtClean="0">
                          <a:latin typeface="Calibri" pitchFamily="34" charset="0"/>
                          <a:ea typeface="Times New Roman"/>
                        </a:rPr>
                        <a:t>Verbesserung des Bildungsniveaus und - </a:t>
                      </a:r>
                      <a:r>
                        <a:rPr lang="de-AT" sz="1200" b="1" dirty="0" err="1" smtClean="0">
                          <a:latin typeface="Calibri" pitchFamily="34" charset="0"/>
                          <a:ea typeface="Times New Roman"/>
                        </a:rPr>
                        <a:t>systems</a:t>
                      </a:r>
                      <a:endParaRPr lang="de-DE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Soziale Spannungen  wegen schlechter Integration,</a:t>
                      </a:r>
                      <a:r>
                        <a:rPr lang="de-DE" sz="12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de-DE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 Kaufkraftverlust der Währung</a:t>
                      </a:r>
                      <a:endParaRPr lang="de-DE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4368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AT" sz="1200" b="1" dirty="0" smtClean="0">
                          <a:latin typeface="Calibri" pitchFamily="34" charset="0"/>
                          <a:ea typeface="Times New Roman"/>
                        </a:rPr>
                        <a:t>Stärkere </a:t>
                      </a:r>
                      <a:r>
                        <a:rPr lang="de-AT" sz="1200" b="1" baseline="0" dirty="0" smtClean="0">
                          <a:latin typeface="Calibri" pitchFamily="34" charset="0"/>
                          <a:ea typeface="Times New Roman"/>
                        </a:rPr>
                        <a:t>Nutzung </a:t>
                      </a:r>
                      <a:r>
                        <a:rPr lang="de-AT" sz="1200" b="1" dirty="0" smtClean="0">
                          <a:latin typeface="Calibri" pitchFamily="34" charset="0"/>
                          <a:ea typeface="Times New Roman"/>
                        </a:rPr>
                        <a:t>lokaler</a:t>
                      </a:r>
                      <a:r>
                        <a:rPr lang="de-AT" sz="1200" b="1" baseline="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de-AT" sz="1200" b="1" dirty="0" smtClean="0">
                          <a:latin typeface="Calibri" pitchFamily="34" charset="0"/>
                          <a:ea typeface="Times New Roman"/>
                        </a:rPr>
                        <a:t>Energieressourcen und der Standortattraktivität</a:t>
                      </a:r>
                      <a:endParaRPr lang="de-DE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Stetig steigende Staatsschulden</a:t>
                      </a:r>
                      <a:endParaRPr lang="de-DE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4368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AT" sz="1200" b="1" dirty="0" smtClean="0">
                          <a:latin typeface="Calibri" pitchFamily="34" charset="0"/>
                          <a:ea typeface="Times New Roman"/>
                        </a:rPr>
                        <a:t>Konsequente Reduktion des Staatsdefizits, Absicherung gegen EU - Risiken</a:t>
                      </a:r>
                      <a:endParaRPr lang="de-DE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  <a:defRPr/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Externe Risiken aus der EU</a:t>
                      </a:r>
                      <a:r>
                        <a:rPr lang="de-DE" sz="12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 – Währungskrise – Gesamtrisiken  inkl. Target - Verbindlichkeiten: ca. 85 Mrd. € (über 100 % des Budgets 2013).  </a:t>
                      </a:r>
                      <a:endParaRPr lang="de-DE" sz="1200" b="1" dirty="0" smtClean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4368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AT" sz="1200" b="1" dirty="0" smtClean="0">
                          <a:latin typeface="Calibri" pitchFamily="34" charset="0"/>
                          <a:ea typeface="Times New Roman"/>
                        </a:rPr>
                        <a:t>Straffung und Erneuerung des politischen Systems</a:t>
                      </a:r>
                      <a:endParaRPr lang="de-DE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  <a:defRPr/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Steigende Qualifikationsdefizite in der Bevölkerung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endParaRPr lang="de-DE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12213" marR="1221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4368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AT" sz="12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+mn-cs"/>
                        </a:rPr>
                        <a:t>Asset allocation nach  strategischen Zielen und nicht nach Tradition</a:t>
                      </a:r>
                      <a:endParaRPr lang="de-DE" sz="12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12213" marR="12213" marT="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de-AT" sz="12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+mn-cs"/>
                        </a:rPr>
                        <a:t>Innenpolitische Instabilität</a:t>
                      </a:r>
                      <a:endParaRPr lang="de-DE" sz="12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12213" marR="1221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4847133" cy="1080120"/>
          </a:xfrm>
        </p:spPr>
        <p:txBody>
          <a:bodyPr/>
          <a:lstStyle/>
          <a:p>
            <a:pPr marL="442913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AT" b="0" dirty="0" smtClean="0">
                <a:latin typeface="Calibri" pitchFamily="34" charset="0"/>
              </a:rPr>
              <a:t>Demographie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Folie</a:t>
            </a:r>
            <a:fld id="{AC294A74-B721-4989-A0C8-95A81BFE5B93}" type="slidenum">
              <a:rPr lang="de-DE" smtClean="0">
                <a:latin typeface="Calibri" pitchFamily="34" charset="0"/>
              </a:rPr>
              <a:pPr>
                <a:defRPr/>
              </a:pPr>
              <a:t>3</a:t>
            </a:fld>
            <a:endParaRPr lang="de-DE">
              <a:latin typeface="Calibri" pitchFamily="34" charset="0"/>
            </a:endParaRPr>
          </a:p>
        </p:txBody>
      </p:sp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1"/>
            <a:ext cx="5976538" cy="427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11774"/>
            <a:ext cx="3312368" cy="247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feld 11"/>
          <p:cNvSpPr txBox="1">
            <a:spLocks noChangeArrowheads="1"/>
          </p:cNvSpPr>
          <p:nvPr/>
        </p:nvSpPr>
        <p:spPr bwMode="auto">
          <a:xfrm>
            <a:off x="5796136" y="6093296"/>
            <a:ext cx="2357438" cy="2159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de-AT" sz="800">
                <a:solidFill>
                  <a:schemeClr val="bg1"/>
                </a:solidFill>
                <a:latin typeface="Calibri" pitchFamily="34" charset="0"/>
              </a:rPr>
              <a:t>Source: Dennis Meadows, 2006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300192" y="1268760"/>
            <a:ext cx="2304256" cy="903327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latin typeface="Calibri" pitchFamily="34" charset="0"/>
              </a:rPr>
              <a:t>Verdoppelung seit 1960</a:t>
            </a:r>
            <a:endParaRPr lang="de-DE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5159474" cy="1219200"/>
          </a:xfrm>
        </p:spPr>
        <p:txBody>
          <a:bodyPr/>
          <a:lstStyle/>
          <a:p>
            <a:r>
              <a:rPr lang="de-AT" b="0" dirty="0" smtClean="0"/>
              <a:t>Folgen des Wohlstands und vieler Zielkonflikte:......Sinnkrisen in der Arbeitswelt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www.woltron.com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C5EC0-079F-4DEA-93DB-29EB14EFEAE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" name="hamster-trop_rapid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628800"/>
            <a:ext cx="4968552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395536" y="1782395"/>
            <a:ext cx="3168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l" rtl="0">
              <a:buFont typeface="Arial" pitchFamily="34" charset="0"/>
              <a:buChar char="•"/>
            </a:pPr>
            <a:r>
              <a:rPr lang="de-AT" sz="1600" dirty="0" smtClean="0">
                <a:latin typeface="Calibri" pitchFamily="34" charset="0"/>
              </a:rPr>
              <a:t>Fehlende Orientierungssysteme</a:t>
            </a:r>
          </a:p>
          <a:p>
            <a:pPr marL="265113" indent="-265113" algn="l" rtl="0">
              <a:buFont typeface="Arial" pitchFamily="34" charset="0"/>
              <a:buChar char="•"/>
            </a:pPr>
            <a:r>
              <a:rPr lang="de-AT" sz="1600" dirty="0" smtClean="0">
                <a:latin typeface="Calibri" pitchFamily="34" charset="0"/>
              </a:rPr>
              <a:t>Nicht – Übereinstimmung von Verantwortung und Kompetenz, </a:t>
            </a:r>
          </a:p>
          <a:p>
            <a:pPr marL="265113" indent="-265113" algn="l" rtl="0">
              <a:buFont typeface="Arial" pitchFamily="34" charset="0"/>
              <a:buChar char="•"/>
            </a:pPr>
            <a:r>
              <a:rPr lang="de-AT" sz="1600" dirty="0" smtClean="0">
                <a:latin typeface="Calibri" pitchFamily="34" charset="0"/>
              </a:rPr>
              <a:t>ungenügende oder gar ungeeignete Werkzeuge zur Bewältigung von Aufgaben </a:t>
            </a:r>
          </a:p>
          <a:p>
            <a:pPr algn="l" rtl="0"/>
            <a:endParaRPr lang="de-AT" sz="1600" dirty="0" smtClean="0">
              <a:latin typeface="Calibri" pitchFamily="34" charset="0"/>
            </a:endParaRPr>
          </a:p>
          <a:p>
            <a:pPr algn="l" rtl="0"/>
            <a:r>
              <a:rPr lang="de-AT" sz="1600" dirty="0" smtClean="0">
                <a:latin typeface="Calibri" pitchFamily="34" charset="0"/>
              </a:rPr>
              <a:t>- führen zu Überlastung, Stress, Erschöpfungsdepression und Sinnkrisen des Einzelnen. </a:t>
            </a:r>
            <a:endParaRPr lang="de-AT" sz="1600" dirty="0"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7584" y="5013176"/>
            <a:ext cx="2592288" cy="769501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Wo sind neue lohnende Ziele?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Calibri" pitchFamily="34" charset="0"/>
              </a:rPr>
              <a:t>www.woltron.com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Folie</a:t>
            </a:r>
            <a:fld id="{BA3C2AF9-F1D2-4828-8F0F-88F5C51F0CBD}" type="slidenum">
              <a:rPr lang="de-DE" smtClean="0">
                <a:latin typeface="Calibri" pitchFamily="34" charset="0"/>
              </a:rPr>
              <a:pPr>
                <a:defRPr/>
              </a:pPr>
              <a:t>31</a:t>
            </a:fld>
            <a:endParaRPr lang="de-DE">
              <a:latin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5656" y="476672"/>
            <a:ext cx="698971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rtl="0"/>
            <a:endParaRPr lang="de-DE" sz="2400" dirty="0">
              <a:solidFill>
                <a:srgbClr val="739A00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algn="l" rtl="0"/>
            <a:r>
              <a:rPr lang="de-DE" sz="2400" dirty="0" smtClean="0">
                <a:solidFill>
                  <a:srgbClr val="739A00"/>
                </a:solidFill>
                <a:latin typeface="Calibri" pitchFamily="34" charset="0"/>
                <a:ea typeface="+mj-ea"/>
                <a:cs typeface="Calibri" pitchFamily="34" charset="0"/>
              </a:rPr>
              <a:t>Was tun in einer volatilen, unberechenbaren Umwelt?</a:t>
            </a:r>
            <a:endParaRPr lang="de-DE" sz="2400" dirty="0">
              <a:solidFill>
                <a:srgbClr val="739A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7" name="Picture 2" descr="http://img.fotocommunity.com/photos/12557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5976664" cy="4303198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187624" y="2397948"/>
            <a:ext cx="2448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de-AT" sz="3200" b="1" dirty="0" smtClean="0">
                <a:latin typeface="Calibri" pitchFamily="34" charset="0"/>
              </a:rPr>
              <a:t>Die </a:t>
            </a:r>
          </a:p>
          <a:p>
            <a:pPr algn="l" rtl="0"/>
            <a:r>
              <a:rPr lang="de-AT" sz="3200" b="1" dirty="0" smtClean="0">
                <a:latin typeface="Calibri" pitchFamily="34" charset="0"/>
              </a:rPr>
              <a:t>Eskimo – Rolle</a:t>
            </a:r>
          </a:p>
          <a:p>
            <a:pPr algn="l" rtl="0"/>
            <a:endParaRPr lang="de-AT" sz="3200" b="1" dirty="0" smtClean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00192" y="1412776"/>
            <a:ext cx="2592288" cy="1773198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Die erste Hälfte kann jeder ...</a:t>
            </a:r>
          </a:p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Wichtig aber ist insbesondere die zweite!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0" dirty="0" smtClean="0">
                <a:latin typeface="Calibri" pitchFamily="34" charset="0"/>
              </a:rPr>
              <a:t>Viel Glück dabei!</a:t>
            </a:r>
            <a:endParaRPr lang="de-DE" b="0" dirty="0">
              <a:latin typeface="Calibri" pitchFamily="34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6602770" cy="47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78083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006896"/>
            <a:ext cx="1573188" cy="19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827584" y="5589240"/>
            <a:ext cx="67368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de-A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Für 2050 erwartet man </a:t>
            </a:r>
            <a:r>
              <a:rPr lang="de-AT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9 </a:t>
            </a:r>
            <a:r>
              <a:rPr lang="de-A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Milliarden Menschen. </a:t>
            </a:r>
            <a:r>
              <a:rPr lang="de-AT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Ca</a:t>
            </a:r>
            <a:r>
              <a:rPr lang="de-A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de-AT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60%</a:t>
            </a:r>
            <a:r>
              <a:rPr lang="de-A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der Menschen werden in Afrika sowie in Süd – und Südostasien leben.  </a:t>
            </a:r>
          </a:p>
        </p:txBody>
      </p:sp>
      <p:sp>
        <p:nvSpPr>
          <p:cNvPr id="11269" name="Text Box 1"/>
          <p:cNvSpPr txBox="1">
            <a:spLocks noChangeArrowheads="1"/>
          </p:cNvSpPr>
          <p:nvPr/>
        </p:nvSpPr>
        <p:spPr bwMode="auto">
          <a:xfrm>
            <a:off x="266700" y="2790825"/>
            <a:ext cx="86106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rtl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2000" b="1">
                <a:solidFill>
                  <a:srgbClr val="595841"/>
                </a:solidFill>
                <a:latin typeface="Calibri" pitchFamily="34" charset="0"/>
                <a:cs typeface="Calibri" pitchFamily="34" charset="0"/>
              </a:rPr>
              <a:t>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372200" y="4077072"/>
            <a:ext cx="2304256" cy="903327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latin typeface="Calibri" pitchFamily="34" charset="0"/>
              </a:rPr>
              <a:t>2020: Europa unter 10%</a:t>
            </a:r>
            <a:endParaRPr lang="de-D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idx="4294967295"/>
          </p:nvPr>
        </p:nvSpPr>
        <p:spPr>
          <a:xfrm>
            <a:off x="899592" y="764704"/>
            <a:ext cx="7704584" cy="533400"/>
          </a:xfrm>
        </p:spPr>
        <p:txBody>
          <a:bodyPr/>
          <a:lstStyle/>
          <a:p>
            <a:pPr rtl="0" fontAlgn="base"/>
            <a:r>
              <a:rPr lang="de-AT" sz="2400" b="0" kern="1200" dirty="0" smtClean="0">
                <a:solidFill>
                  <a:srgbClr val="739A00"/>
                </a:solidFill>
                <a:latin typeface="Calibri"/>
                <a:ea typeface="+mn-ea"/>
                <a:cs typeface="Times New Roman"/>
              </a:rPr>
              <a:t>Weltbevölkerung 2050 nach Regionen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 r="890" b="16367"/>
          <a:stretch>
            <a:fillRect/>
          </a:stretch>
        </p:blipFill>
        <p:spPr bwMode="auto">
          <a:xfrm>
            <a:off x="3275856" y="836712"/>
            <a:ext cx="561830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rtl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2000" b="1">
                <a:solidFill>
                  <a:srgbClr val="595841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187624" y="764704"/>
            <a:ext cx="48965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AT" dirty="0">
              <a:solidFill>
                <a:srgbClr val="739A00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AT" dirty="0">
              <a:solidFill>
                <a:srgbClr val="739A0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87624" y="2644170"/>
            <a:ext cx="2016224" cy="36933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endParaRPr lang="dv-MV" sz="18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idx="4294967295"/>
          </p:nvPr>
        </p:nvSpPr>
        <p:spPr>
          <a:xfrm>
            <a:off x="827584" y="1268760"/>
            <a:ext cx="7848600" cy="533400"/>
          </a:xfrm>
        </p:spPr>
        <p:txBody>
          <a:bodyPr/>
          <a:lstStyle/>
          <a:p>
            <a:pPr rtl="0" fontAlgn="base"/>
            <a:r>
              <a:rPr lang="de-AT" sz="2400" b="0" kern="1200" dirty="0" smtClean="0">
                <a:solidFill>
                  <a:srgbClr val="739A00"/>
                </a:solidFill>
                <a:latin typeface="Calibri" pitchFamily="34" charset="0"/>
                <a:ea typeface="+mn-ea"/>
                <a:cs typeface="Times New Roman"/>
              </a:rPr>
              <a:t>Bevölkerung Europas 2030 </a:t>
            </a:r>
            <a:endParaRPr lang="de-DE" b="0" dirty="0" smtClean="0">
              <a:latin typeface="Calibri" pitchFamily="34" charset="0"/>
            </a:endParaRPr>
          </a:p>
          <a:p>
            <a:pPr rtl="0" fontAlgn="base"/>
            <a:r>
              <a:rPr lang="de-AT" sz="2400" b="0" kern="1200" dirty="0" smtClean="0">
                <a:solidFill>
                  <a:srgbClr val="739A00"/>
                </a:solidFill>
                <a:latin typeface="Calibri" pitchFamily="34" charset="0"/>
                <a:ea typeface="+mn-ea"/>
                <a:cs typeface="Times New Roman"/>
              </a:rPr>
              <a:t>Veränderung in Prozent</a:t>
            </a:r>
            <a:endParaRPr lang="de-DE" b="0" dirty="0" smtClean="0">
              <a:latin typeface="Calibri" pitchFamily="34" charset="0"/>
            </a:endParaRPr>
          </a:p>
          <a:p>
            <a:endParaRPr lang="de-DE" b="0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27584" y="3429000"/>
            <a:ext cx="2664296" cy="1605915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de-AT" sz="1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Osten und Südosten  schrumpft (blau), Norden, Westen und Südwesten wächst (rot)</a:t>
            </a:r>
            <a:endParaRPr lang="dv-MV" sz="1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848600" cy="533400"/>
          </a:xfrm>
        </p:spPr>
        <p:txBody>
          <a:bodyPr/>
          <a:lstStyle/>
          <a:p>
            <a:r>
              <a:rPr lang="de-AT" b="0" dirty="0" smtClean="0">
                <a:latin typeface="Calibri" pitchFamily="34" charset="0"/>
              </a:rPr>
              <a:t>Neue Kräfteverhältnisse in der Weltwirtschaft</a:t>
            </a:r>
            <a:endParaRPr lang="de-DE" b="0" dirty="0">
              <a:latin typeface="Calibri" pitchFamily="34" charset="0"/>
            </a:endParaRPr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484784"/>
            <a:ext cx="80137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1619672" y="587727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Calibri" pitchFamily="34" charset="0"/>
              </a:rPr>
              <a:t>What will happen to the world economy - and what this means for global energy?  Hamish McRae; Hewlett – Packard Istanbul 2010 </a:t>
            </a:r>
            <a:endParaRPr lang="de-DE" sz="1100" dirty="0">
              <a:latin typeface="Calibri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36096" y="2708920"/>
            <a:ext cx="2304256" cy="1304806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latin typeface="Calibri" pitchFamily="34" charset="0"/>
              </a:rPr>
              <a:t>2030: Europa unter „ferner liefen“</a:t>
            </a:r>
            <a:endParaRPr lang="de-DE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04664"/>
            <a:ext cx="4176464" cy="533400"/>
          </a:xfrm>
        </p:spPr>
        <p:txBody>
          <a:bodyPr/>
          <a:lstStyle/>
          <a:p>
            <a:pPr marL="360363" algn="l"/>
            <a:r>
              <a:rPr lang="de-DE" sz="2400" b="0" dirty="0" smtClean="0">
                <a:latin typeface="Calibri" pitchFamily="34" charset="0"/>
                <a:cs typeface="Calibri" pitchFamily="34" charset="0"/>
              </a:rPr>
              <a:t>Rohöl - Verfügbarkeit</a:t>
            </a:r>
          </a:p>
        </p:txBody>
      </p:sp>
      <p:sp>
        <p:nvSpPr>
          <p:cNvPr id="133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124200" y="6096000"/>
            <a:ext cx="2895600" cy="304800"/>
          </a:xfrm>
          <a:noFill/>
        </p:spPr>
        <p:txBody>
          <a:bodyPr/>
          <a:lstStyle/>
          <a:p>
            <a:pPr algn="ctr"/>
            <a:fld id="{2315AAFD-B14C-45B1-A57D-1194968D952A}" type="slidenum">
              <a:rPr lang="de-DE" smtClean="0">
                <a:latin typeface="Calibri" pitchFamily="34" charset="0"/>
                <a:cs typeface="Calibri" pitchFamily="34" charset="0"/>
              </a:rPr>
              <a:pPr algn="ctr"/>
              <a:t>7</a:t>
            </a:fld>
            <a:endParaRPr lang="de-DE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83185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1259632" y="59492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Calibri" pitchFamily="34" charset="0"/>
              </a:rPr>
              <a:t>What will happen to the world economy - and what this means for global energy?  Hamish McRae; Hewlett – Packard Istanbul 2010 </a:t>
            </a:r>
            <a:endParaRPr lang="de-DE" sz="1100" dirty="0">
              <a:latin typeface="Calibri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652120" y="1988840"/>
            <a:ext cx="2304256" cy="1304806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  <a:latin typeface="Calibri" pitchFamily="34" charset="0"/>
              </a:rPr>
              <a:t>Öl wird immer schwieriger zu fördern</a:t>
            </a:r>
            <a:endParaRPr lang="de-DE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524000"/>
          </a:xfrm>
        </p:spPr>
        <p:txBody>
          <a:bodyPr/>
          <a:lstStyle/>
          <a:p>
            <a:pPr algn="l"/>
            <a:r>
              <a:rPr lang="de-AT" b="0" dirty="0" smtClean="0">
                <a:latin typeface="Calibri" pitchFamily="34" charset="0"/>
                <a:cs typeface="Calibri" pitchFamily="34" charset="0"/>
              </a:rPr>
              <a:t>Öl und Gas: Ressourcen und Verbrauch</a:t>
            </a:r>
          </a:p>
        </p:txBody>
      </p:sp>
      <p:sp>
        <p:nvSpPr>
          <p:cNvPr id="1433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66800" y="6096000"/>
            <a:ext cx="1295400" cy="304800"/>
          </a:xfrm>
          <a:noFill/>
        </p:spPr>
        <p:txBody>
          <a:bodyPr/>
          <a:lstStyle/>
          <a:p>
            <a:pPr algn="l"/>
            <a:r>
              <a:rPr lang="de-DE" smtClean="0">
                <a:solidFill>
                  <a:srgbClr val="0FF2FD"/>
                </a:solidFill>
                <a:latin typeface="Calibri" pitchFamily="34" charset="0"/>
                <a:cs typeface="Calibri" pitchFamily="34" charset="0"/>
              </a:rPr>
              <a:t>Klaus Woltron</a:t>
            </a: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124200" y="6096000"/>
            <a:ext cx="2895600" cy="304800"/>
          </a:xfrm>
          <a:noFill/>
        </p:spPr>
        <p:txBody>
          <a:bodyPr/>
          <a:lstStyle/>
          <a:p>
            <a:pPr algn="ctr"/>
            <a:fld id="{F0E8ADF1-1983-4CC2-8BB4-E3BAFF78EDE9}" type="slidenum">
              <a:rPr lang="de-DE" smtClean="0">
                <a:latin typeface="Calibri" pitchFamily="34" charset="0"/>
                <a:cs typeface="Calibri" pitchFamily="34" charset="0"/>
              </a:rPr>
              <a:pPr algn="ctr"/>
              <a:t>8</a:t>
            </a:fld>
            <a:endParaRPr lang="de-DE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41" name="Picture 2" descr="http://img488.imageshack.us/img488/3905/energysd3cz.png"/>
          <p:cNvPicPr>
            <a:picLocks noChangeAspect="1" noChangeArrowheads="1"/>
          </p:cNvPicPr>
          <p:nvPr/>
        </p:nvPicPr>
        <p:blipFill>
          <a:blip r:embed="rId3" cstate="print"/>
          <a:srcRect t="4977"/>
          <a:stretch>
            <a:fillRect/>
          </a:stretch>
        </p:blipFill>
        <p:spPr bwMode="auto">
          <a:xfrm>
            <a:off x="819150" y="1500188"/>
            <a:ext cx="75057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572250" y="6280150"/>
            <a:ext cx="185737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eaLnBrk="0" hangingPunct="0">
              <a:defRPr/>
            </a:pPr>
            <a:r>
              <a:rPr lang="en-US" sz="1050" u="sng" dirty="0">
                <a:latin typeface="Calibri" pitchFamily="34" charset="0"/>
                <a:cs typeface="Calibri" pitchFamily="34" charset="0"/>
              </a:rPr>
              <a:t>source: Rice University report</a:t>
            </a:r>
            <a:r>
              <a:rPr lang="en-US" sz="1050" dirty="0">
                <a:latin typeface="Calibri" pitchFamily="34" charset="0"/>
                <a:cs typeface="Calibri" pitchFamily="34" charset="0"/>
              </a:rPr>
              <a:t>) </a:t>
            </a:r>
            <a:br>
              <a:rPr lang="en-US" sz="1050" dirty="0">
                <a:latin typeface="Calibri" pitchFamily="34" charset="0"/>
                <a:cs typeface="Calibri" pitchFamily="34" charset="0"/>
              </a:rPr>
            </a:b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4857750" y="4570413"/>
            <a:ext cx="3071813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61" tIns="6348" rIns="15870" bIns="6348" anchor="ctr">
            <a:spAutoFit/>
          </a:bodyPr>
          <a:lstStyle/>
          <a:p>
            <a:pPr algn="l" rtl="0"/>
            <a:r>
              <a:rPr lang="de-DE" sz="400" dirty="0">
                <a:latin typeface="Calibri" pitchFamily="34" charset="0"/>
                <a:cs typeface="Calibri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pPr algn="l" rtl="0" eaLnBrk="0" fontAlgn="ctr" hangingPunct="0"/>
            <a:r>
              <a:rPr lang="de-DE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Verbrauch</a:t>
            </a:r>
            <a:r>
              <a:rPr lang="de-DE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Die hellen Bereiche des Satellitenfotos</a:t>
            </a:r>
          </a:p>
          <a:p>
            <a:pPr algn="l" rtl="0" eaLnBrk="0" fontAlgn="ctr" hangingPunct="0"/>
            <a:endParaRPr lang="de-DE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0" fontAlgn="ctr" hangingPunct="0"/>
            <a:r>
              <a:rPr lang="de-DE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Ressourcen</a:t>
            </a:r>
            <a:r>
              <a:rPr lang="de-DE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Die bestätigten Öl – und Gasreserven sind rot und </a:t>
            </a:r>
            <a:r>
              <a:rPr lang="de-DE" sz="1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magenta</a:t>
            </a:r>
            <a:r>
              <a:rPr lang="de-DE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hervorgehoben.</a:t>
            </a:r>
            <a:r>
              <a:rPr lang="de-DE" sz="1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) 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pPr algn="l" rtl="0" eaLnBrk="0" hangingPunct="0"/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3212976"/>
            <a:ext cx="2592288" cy="1773198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latin typeface="Calibri" pitchFamily="34" charset="0"/>
              </a:rPr>
              <a:t>Fundorte und Verbrauchszentren sind weit voneinander entfernt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www.woltron.com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Folie</a:t>
            </a:r>
            <a:fld id="{8A103267-9D79-456C-9F3E-C9561FD85568}" type="slidenum">
              <a:rPr lang="de-DE" smtClean="0">
                <a:latin typeface="Calibri" pitchFamily="34" charset="0"/>
              </a:rPr>
              <a:pPr>
                <a:defRPr/>
              </a:pPr>
              <a:t>9</a:t>
            </a:fld>
            <a:endParaRPr lang="de-DE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63688" y="908720"/>
            <a:ext cx="6840760" cy="533400"/>
          </a:xfrm>
          <a:prstGeom prst="rect">
            <a:avLst/>
          </a:prstGeom>
        </p:spPr>
        <p:txBody>
          <a:bodyPr/>
          <a:lstStyle/>
          <a:p>
            <a:pPr marL="36036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739A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44208" y="2420888"/>
            <a:ext cx="2304256" cy="2208133"/>
          </a:xfrm>
          <a:prstGeom prst="snip2SameRect">
            <a:avLst/>
          </a:prstGeom>
          <a:solidFill>
            <a:srgbClr val="739A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800" dirty="0" smtClean="0">
                <a:solidFill>
                  <a:schemeClr val="bg1"/>
                </a:solidFill>
                <a:latin typeface="Calibri" pitchFamily="34" charset="0"/>
              </a:rPr>
              <a:t>Der weltweite Anteil der Regenerativen vermag den Nachfrage - Zuwachs nicht zu decken</a:t>
            </a:r>
            <a:endParaRPr lang="de-DE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5519340" cy="351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latinLnBrk="0" hangingPunct="1"/>
            <a:r>
              <a:rPr lang="de-DE" sz="2400" b="0" i="0" spc="0" baseline="0" dirty="0" smtClean="0">
                <a:solidFill>
                  <a:srgbClr val="739A00"/>
                </a:solidFill>
                <a:latin typeface="Calibri"/>
                <a:ea typeface="+mn-ea"/>
                <a:cs typeface="Calibri"/>
              </a:rPr>
              <a:t>Energiehunger wächst</a:t>
            </a:r>
            <a:endParaRPr lang="de-DE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engys">
  <a:themeElements>
    <a:clrScheme name="Larissa-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advengys</Template>
  <TotalTime>0</TotalTime>
  <Words>1142</Words>
  <Application>Microsoft Office PowerPoint</Application>
  <PresentationFormat>Bildschirmpräsentation (4:3)</PresentationFormat>
  <Paragraphs>216</Paragraphs>
  <Slides>32</Slides>
  <Notes>32</Notes>
  <HiddenSlides>5</HiddenSlides>
  <MMClips>1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1" baseType="lpstr">
      <vt:lpstr>Arial</vt:lpstr>
      <vt:lpstr>Avenir LT Std 45 Book</vt:lpstr>
      <vt:lpstr>Calibri</vt:lpstr>
      <vt:lpstr>MV Boli</vt:lpstr>
      <vt:lpstr>Symbol</vt:lpstr>
      <vt:lpstr>Times New Roman</vt:lpstr>
      <vt:lpstr>Wingdings</vt:lpstr>
      <vt:lpstr>advengys</vt:lpstr>
      <vt:lpstr>Image</vt:lpstr>
      <vt:lpstr>Die nächsten Jahre .....€uro – wohin?</vt:lpstr>
      <vt:lpstr>Die Welt  Megatrends</vt:lpstr>
      <vt:lpstr>Demographie</vt:lpstr>
      <vt:lpstr>Weltbevölkerung 2050 nach Regionen</vt:lpstr>
      <vt:lpstr>Bevölkerung Europas 2030  Veränderung in Prozent </vt:lpstr>
      <vt:lpstr>Neue Kräfteverhältnisse in der Weltwirtschaft</vt:lpstr>
      <vt:lpstr>Rohöl - Verfügbarkeit</vt:lpstr>
      <vt:lpstr>Öl und Gas: Ressourcen und Verbrauch</vt:lpstr>
      <vt:lpstr>Energiehunger wächst</vt:lpstr>
      <vt:lpstr>Rohstoffverteuerung</vt:lpstr>
      <vt:lpstr>Ressourceneffizienz</vt:lpstr>
      <vt:lpstr>Unaufhaltbare weitere Globalisierung</vt:lpstr>
      <vt:lpstr>Instabilität im Finanzsystem</vt:lpstr>
      <vt:lpstr>Spekulationskrisen</vt:lpstr>
      <vt:lpstr>Galoppierende Staatsverschuldung (OECD) </vt:lpstr>
      <vt:lpstr>Der schicksalhafte Zielkonflikt der Menschheit</vt:lpstr>
      <vt:lpstr>Österreich – Lage  und Ausblick</vt:lpstr>
      <vt:lpstr>Bevölkerung</vt:lpstr>
      <vt:lpstr>Bruttoinlandsprodukt pro Kopf</vt:lpstr>
      <vt:lpstr>Budget 2013</vt:lpstr>
      <vt:lpstr>Budget 2013</vt:lpstr>
      <vt:lpstr>Steuern und Sozialabgaben</vt:lpstr>
      <vt:lpstr>Budgetdefizit</vt:lpstr>
      <vt:lpstr>Staatschulden</vt:lpstr>
      <vt:lpstr>Risiken aus Rettungsfonds etc. </vt:lpstr>
      <vt:lpstr>Kernaussagen zur Euro – Krise - I</vt:lpstr>
      <vt:lpstr>Kernaussagen zur Euro – Krise - II</vt:lpstr>
      <vt:lpstr>Enteignung der Sparer</vt:lpstr>
      <vt:lpstr>SWOT – Analyse Österreich</vt:lpstr>
      <vt:lpstr>Folgen des Wohlstands und vieler Zielkonflikte:......Sinnkrisen in der Arbeitswelt</vt:lpstr>
      <vt:lpstr>PowerPoint-Präsentation</vt:lpstr>
      <vt:lpstr>Viel Glück dabei!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DI Dr. Klaus Woltron</dc:creator>
  <cp:lastModifiedBy>DI Dr. Klaus Woltron</cp:lastModifiedBy>
  <cp:revision>234</cp:revision>
  <dcterms:created xsi:type="dcterms:W3CDTF">2012-06-14T07:29:17Z</dcterms:created>
  <dcterms:modified xsi:type="dcterms:W3CDTF">2013-04-12T12:40:29Z</dcterms:modified>
</cp:coreProperties>
</file>